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1.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2.xml" ContentType="application/vnd.openxmlformats-officedocument.presentationml.tags+xml"/>
  <Override PartName="/ppt/notesSlides/notesSlide12.xml" ContentType="application/vnd.openxmlformats-officedocument.presentationml.notesSlide+xml"/>
  <Override PartName="/ppt/tags/tag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8"/>
  </p:notesMasterIdLst>
  <p:sldIdLst>
    <p:sldId id="256" r:id="rId2"/>
    <p:sldId id="257" r:id="rId3"/>
    <p:sldId id="373" r:id="rId4"/>
    <p:sldId id="342" r:id="rId5"/>
    <p:sldId id="261" r:id="rId6"/>
    <p:sldId id="383" r:id="rId7"/>
    <p:sldId id="384" r:id="rId8"/>
    <p:sldId id="385" r:id="rId9"/>
    <p:sldId id="386" r:id="rId10"/>
    <p:sldId id="387" r:id="rId11"/>
    <p:sldId id="382" r:id="rId12"/>
    <p:sldId id="393" r:id="rId13"/>
    <p:sldId id="388" r:id="rId14"/>
    <p:sldId id="392" r:id="rId15"/>
    <p:sldId id="390" r:id="rId16"/>
    <p:sldId id="368" r:id="rId17"/>
    <p:sldId id="372" r:id="rId18"/>
    <p:sldId id="369" r:id="rId19"/>
    <p:sldId id="381" r:id="rId20"/>
    <p:sldId id="370" r:id="rId21"/>
    <p:sldId id="259" r:id="rId22"/>
    <p:sldId id="376" r:id="rId23"/>
    <p:sldId id="395" r:id="rId24"/>
    <p:sldId id="394" r:id="rId25"/>
    <p:sldId id="378" r:id="rId26"/>
    <p:sldId id="380" r:id="rId27"/>
  </p:sldIdLst>
  <p:sldSz cx="9144000" cy="5143500" type="screen16x9"/>
  <p:notesSz cx="6858000" cy="9144000"/>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90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7CCC4"/>
    <a:srgbClr val="F5E5C3"/>
    <a:srgbClr val="FF686A"/>
    <a:srgbClr val="72272A"/>
    <a:srgbClr val="E9FFB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519"/>
    <p:restoredTop sz="72976"/>
  </p:normalViewPr>
  <p:slideViewPr>
    <p:cSldViewPr snapToGrid="0" snapToObjects="1" showGuides="1">
      <p:cViewPr varScale="1">
        <p:scale>
          <a:sx n="175" d="100"/>
          <a:sy n="175" d="100"/>
        </p:scale>
        <p:origin x="2496" y="168"/>
      </p:cViewPr>
      <p:guideLst>
        <p:guide orient="horz" pos="1620"/>
        <p:guide pos="2904"/>
      </p:guideLst>
    </p:cSldViewPr>
  </p:slideViewPr>
  <p:notesTextViewPr>
    <p:cViewPr>
      <p:scale>
        <a:sx n="1" d="1"/>
        <a:sy n="1" d="1"/>
      </p:scale>
      <p:origin x="0" y="0"/>
    </p:cViewPr>
  </p:notesTextViewPr>
  <p:sorterViewPr>
    <p:cViewPr varScale="1">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notesMaster" Target="notesMasters/notesMaster1.xml"/><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F1DA3A9-60DE-104F-B5FF-149AE7D22AC8}" type="datetimeFigureOut">
              <a:rPr kumimoji="1" lang="zh-CN" altLang="en-US" smtClean="0"/>
              <a:t>2019/9/30</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50112B-475D-7347-A71C-25DABF73DD0E}" type="slidenum">
              <a:rPr kumimoji="1" lang="zh-CN" altLang="en-US" smtClean="0"/>
              <a:t>‹#›</a:t>
            </a:fld>
            <a:endParaRPr kumimoji="1" lang="zh-CN" altLang="en-US"/>
          </a:p>
        </p:txBody>
      </p:sp>
    </p:spTree>
    <p:extLst>
      <p:ext uri="{BB962C8B-B14F-4D97-AF65-F5344CB8AC3E}">
        <p14:creationId xmlns:p14="http://schemas.microsoft.com/office/powerpoint/2010/main" val="1009467159"/>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Good morning, everyone! I’m </a:t>
            </a:r>
            <a:r>
              <a:rPr kumimoji="1" lang="en-US" altLang="zh-CN" dirty="0" err="1"/>
              <a:t>Tiancheng</a:t>
            </a:r>
            <a:r>
              <a:rPr kumimoji="1" lang="en-US" altLang="zh-CN" dirty="0"/>
              <a:t> from Carnegie Mellon University. Today we are </a:t>
            </a:r>
            <a:r>
              <a:rPr kumimoji="1" lang="en-US" altLang="zh-CN" dirty="0" err="1"/>
              <a:t>gonna</a:t>
            </a:r>
            <a:r>
              <a:rPr kumimoji="1" lang="en-US" altLang="zh-CN" dirty="0"/>
              <a:t> talk about how to detect and recognize powders in complex environments, using multispectral imaging.</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a:t>
            </a:fld>
            <a:endParaRPr kumimoji="1" lang="zh-CN" altLang="en-US"/>
          </a:p>
        </p:txBody>
      </p:sp>
    </p:spTree>
    <p:extLst>
      <p:ext uri="{BB962C8B-B14F-4D97-AF65-F5344CB8AC3E}">
        <p14:creationId xmlns:p14="http://schemas.microsoft.com/office/powerpoint/2010/main" val="2126826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10</a:t>
            </a:fld>
            <a:endParaRPr kumimoji="1" lang="zh-CN" altLang="en-US"/>
          </a:p>
        </p:txBody>
      </p:sp>
    </p:spTree>
    <p:extLst>
      <p:ext uri="{BB962C8B-B14F-4D97-AF65-F5344CB8AC3E}">
        <p14:creationId xmlns:p14="http://schemas.microsoft.com/office/powerpoint/2010/main" val="32123373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In practice, we found that using a RGB image, together with a NIR channel, and 4 SWIR channels are enough for our task.</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11</a:t>
            </a:fld>
            <a:endParaRPr kumimoji="1" lang="zh-CN" altLang="en-US"/>
          </a:p>
        </p:txBody>
      </p:sp>
    </p:spTree>
    <p:extLst>
      <p:ext uri="{BB962C8B-B14F-4D97-AF65-F5344CB8AC3E}">
        <p14:creationId xmlns:p14="http://schemas.microsoft.com/office/powerpoint/2010/main" val="22710661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a:t>
            </a:r>
            <a:r>
              <a:rPr kumimoji="1" lang="zh-CN" altLang="en-US" dirty="0"/>
              <a:t> </a:t>
            </a:r>
            <a:r>
              <a:rPr kumimoji="1" lang="en-US" altLang="zh-CN" dirty="0"/>
              <a:t>capture</a:t>
            </a:r>
            <a:r>
              <a:rPr kumimoji="1" lang="zh-CN" altLang="en-US" dirty="0"/>
              <a:t> </a:t>
            </a:r>
            <a:r>
              <a:rPr kumimoji="1" lang="en-US" altLang="zh-CN" dirty="0"/>
              <a:t>such</a:t>
            </a:r>
            <a:r>
              <a:rPr kumimoji="1" lang="zh-CN" altLang="en-US" dirty="0"/>
              <a:t> </a:t>
            </a:r>
            <a:r>
              <a:rPr kumimoji="1" lang="en-US" altLang="zh-CN" dirty="0"/>
              <a:t>data,</a:t>
            </a:r>
            <a:r>
              <a:rPr kumimoji="1" lang="zh-CN" altLang="en-US" dirty="0"/>
              <a:t> </a:t>
            </a:r>
            <a:r>
              <a:rPr kumimoji="1" lang="en-US" altLang="zh-CN" dirty="0"/>
              <a:t>we</a:t>
            </a:r>
            <a:r>
              <a:rPr kumimoji="1" lang="zh-CN" altLang="en-US" dirty="0"/>
              <a:t> </a:t>
            </a:r>
            <a:r>
              <a:rPr kumimoji="1" lang="en-US" altLang="zh-CN" dirty="0"/>
              <a:t>co-locate a</a:t>
            </a:r>
            <a:r>
              <a:rPr kumimoji="1" lang="zh-CN" altLang="en-US" dirty="0"/>
              <a:t> </a:t>
            </a:r>
            <a:r>
              <a:rPr kumimoji="1" lang="en-US" altLang="zh-CN" dirty="0"/>
              <a:t>RGB</a:t>
            </a:r>
            <a:r>
              <a:rPr kumimoji="1" lang="zh-CN" altLang="en-US" dirty="0"/>
              <a:t> </a:t>
            </a:r>
            <a:r>
              <a:rPr kumimoji="1" lang="en-US" altLang="zh-CN" dirty="0"/>
              <a:t>camera,</a:t>
            </a:r>
            <a:r>
              <a:rPr kumimoji="1" lang="zh-CN" altLang="en-US" dirty="0"/>
              <a:t> </a:t>
            </a:r>
            <a:r>
              <a:rPr kumimoji="1" lang="en-US" altLang="zh-CN" dirty="0"/>
              <a:t>a</a:t>
            </a:r>
            <a:r>
              <a:rPr kumimoji="1" lang="zh-CN" altLang="en-US" dirty="0"/>
              <a:t> </a:t>
            </a:r>
            <a:r>
              <a:rPr kumimoji="1" lang="en-US" altLang="zh-CN" dirty="0"/>
              <a:t>NIR</a:t>
            </a:r>
            <a:r>
              <a:rPr kumimoji="1" lang="zh-CN" altLang="en-US" dirty="0"/>
              <a:t> </a:t>
            </a:r>
            <a:r>
              <a:rPr kumimoji="1" lang="en-US" altLang="zh-CN" dirty="0"/>
              <a:t>camera,</a:t>
            </a:r>
            <a:r>
              <a:rPr kumimoji="1" lang="zh-CN" altLang="en-US" dirty="0"/>
              <a:t> </a:t>
            </a:r>
            <a:r>
              <a:rPr kumimoji="1" lang="en-US" altLang="zh-CN" dirty="0"/>
              <a:t>and</a:t>
            </a:r>
            <a:r>
              <a:rPr kumimoji="1" lang="zh-CN" altLang="en-US" dirty="0"/>
              <a:t> </a:t>
            </a:r>
            <a:r>
              <a:rPr kumimoji="1" lang="en-US" altLang="zh-CN" dirty="0"/>
              <a:t>a</a:t>
            </a:r>
            <a:r>
              <a:rPr kumimoji="1" lang="zh-CN" altLang="en-US" dirty="0"/>
              <a:t> </a:t>
            </a:r>
            <a:r>
              <a:rPr kumimoji="1" lang="en-US" altLang="zh-CN" dirty="0"/>
              <a:t>SWIR</a:t>
            </a:r>
            <a:r>
              <a:rPr kumimoji="1" lang="zh-CN" altLang="en-US" dirty="0"/>
              <a:t> </a:t>
            </a:r>
            <a:r>
              <a:rPr kumimoji="1" lang="en-US" altLang="zh-CN" dirty="0"/>
              <a:t>hyperspectral</a:t>
            </a:r>
            <a:r>
              <a:rPr kumimoji="1" lang="zh-CN" altLang="en-US" dirty="0"/>
              <a:t> </a:t>
            </a:r>
            <a:r>
              <a:rPr kumimoji="1" lang="en-US" altLang="zh-CN" dirty="0"/>
              <a:t>camera, and</a:t>
            </a:r>
            <a:r>
              <a:rPr kumimoji="1" lang="zh-CN" altLang="en-US" dirty="0"/>
              <a:t> </a:t>
            </a:r>
            <a:r>
              <a:rPr kumimoji="1" lang="en-US" altLang="zh-CN" dirty="0"/>
              <a:t>image</a:t>
            </a:r>
            <a:r>
              <a:rPr kumimoji="1" lang="zh-CN" altLang="en-US" dirty="0"/>
              <a:t> </a:t>
            </a:r>
            <a:r>
              <a:rPr kumimoji="1" lang="en-US" altLang="zh-CN" dirty="0"/>
              <a:t>the</a:t>
            </a:r>
            <a:r>
              <a:rPr kumimoji="1" lang="zh-CN" altLang="en-US" dirty="0"/>
              <a:t> </a:t>
            </a:r>
            <a:r>
              <a:rPr kumimoji="1" lang="en-US" altLang="zh-CN" dirty="0"/>
              <a:t>target</a:t>
            </a:r>
            <a:r>
              <a:rPr kumimoji="1" lang="zh-CN" altLang="en-US" dirty="0"/>
              <a:t> </a:t>
            </a:r>
            <a:r>
              <a:rPr kumimoji="1" lang="en-US" altLang="zh-CN" dirty="0"/>
              <a:t>through</a:t>
            </a:r>
            <a:r>
              <a:rPr kumimoji="1" lang="zh-CN" altLang="en-US" dirty="0"/>
              <a:t> </a:t>
            </a:r>
            <a:r>
              <a:rPr kumimoji="1" lang="en-US" altLang="zh-CN" dirty="0"/>
              <a:t>a</a:t>
            </a:r>
            <a:r>
              <a:rPr kumimoji="1" lang="zh-CN" altLang="en-US" dirty="0"/>
              <a:t> </a:t>
            </a:r>
            <a:r>
              <a:rPr kumimoji="1" lang="en-US" altLang="zh-CN" dirty="0"/>
              <a:t>45</a:t>
            </a:r>
            <a:r>
              <a:rPr kumimoji="1" lang="zh-CN" altLang="en-US" dirty="0"/>
              <a:t> </a:t>
            </a:r>
            <a:r>
              <a:rPr kumimoji="1" lang="en-US" altLang="zh-CN" dirty="0"/>
              <a:t>degree</a:t>
            </a:r>
            <a:r>
              <a:rPr kumimoji="1" lang="zh-CN" altLang="en-US" dirty="0"/>
              <a:t> </a:t>
            </a:r>
            <a:r>
              <a:rPr kumimoji="1" lang="en-US" altLang="zh-CN" dirty="0"/>
              <a:t>mirror.</a:t>
            </a:r>
            <a:r>
              <a:rPr kumimoji="1" lang="zh-CN" altLang="en-US" dirty="0"/>
              <a:t> </a:t>
            </a:r>
            <a:r>
              <a:rPr kumimoji="1" lang="en-US" altLang="zh-CN" dirty="0"/>
              <a:t>The</a:t>
            </a:r>
            <a:r>
              <a:rPr kumimoji="1" lang="zh-CN" altLang="en-US" dirty="0"/>
              <a:t> </a:t>
            </a:r>
            <a:r>
              <a:rPr kumimoji="1" lang="en-US" altLang="zh-CN" dirty="0"/>
              <a:t>spectrum</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SWIR</a:t>
            </a:r>
            <a:r>
              <a:rPr kumimoji="1" lang="zh-CN" altLang="en-US" dirty="0"/>
              <a:t> </a:t>
            </a:r>
            <a:r>
              <a:rPr kumimoji="1" lang="en-US" altLang="zh-CN" dirty="0"/>
              <a:t>camera</a:t>
            </a:r>
            <a:r>
              <a:rPr kumimoji="1" lang="zh-CN" altLang="en-US" dirty="0"/>
              <a:t> </a:t>
            </a:r>
            <a:r>
              <a:rPr kumimoji="1" lang="en-US" altLang="zh-CN" dirty="0"/>
              <a:t>is</a:t>
            </a:r>
            <a:r>
              <a:rPr kumimoji="1" lang="zh-CN" altLang="en-US" dirty="0"/>
              <a:t> </a:t>
            </a:r>
            <a:r>
              <a:rPr kumimoji="1" lang="en-US" altLang="zh-CN" dirty="0"/>
              <a:t>controlled</a:t>
            </a:r>
            <a:r>
              <a:rPr kumimoji="1" lang="zh-CN" altLang="en-US" dirty="0"/>
              <a:t> </a:t>
            </a:r>
            <a:r>
              <a:rPr kumimoji="1" lang="en-US" altLang="zh-CN" dirty="0"/>
              <a:t>by</a:t>
            </a:r>
            <a:r>
              <a:rPr kumimoji="1" lang="zh-CN" altLang="en-US" dirty="0"/>
              <a:t> </a:t>
            </a:r>
            <a:r>
              <a:rPr kumimoji="1" lang="en-US" altLang="zh-CN" dirty="0"/>
              <a:t>two</a:t>
            </a:r>
            <a:r>
              <a:rPr kumimoji="1" lang="zh-CN" altLang="en-US" dirty="0"/>
              <a:t> </a:t>
            </a:r>
            <a:r>
              <a:rPr kumimoji="1" lang="en-US" altLang="zh-CN" dirty="0"/>
              <a:t>voltage</a:t>
            </a:r>
            <a:r>
              <a:rPr kumimoji="1" lang="zh-CN" altLang="en-US" dirty="0"/>
              <a:t> </a:t>
            </a:r>
            <a:r>
              <a:rPr kumimoji="1" lang="en-US" altLang="zh-CN" dirty="0"/>
              <a:t>settings.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12</a:t>
            </a:fld>
            <a:endParaRPr kumimoji="1" lang="zh-CN" altLang="en-US"/>
          </a:p>
        </p:txBody>
      </p:sp>
    </p:spTree>
    <p:extLst>
      <p:ext uri="{BB962C8B-B14F-4D97-AF65-F5344CB8AC3E}">
        <p14:creationId xmlns:p14="http://schemas.microsoft.com/office/powerpoint/2010/main" val="12158740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Now it looks that we just need to capture enough data and use them to train a machine learning</a:t>
            </a:r>
            <a:r>
              <a:rPr kumimoji="1" lang="zh-CN" altLang="en-US" dirty="0"/>
              <a:t> </a:t>
            </a:r>
            <a:r>
              <a:rPr kumimoji="1" lang="en-US" altLang="zh-CN" dirty="0"/>
              <a:t>model. But</a:t>
            </a:r>
            <a:r>
              <a:rPr kumimoji="1" lang="zh-CN" altLang="en-US" dirty="0"/>
              <a:t> </a:t>
            </a:r>
            <a:r>
              <a:rPr kumimoji="1" lang="en-US" altLang="zh-CN" dirty="0"/>
              <a:t>in</a:t>
            </a:r>
            <a:r>
              <a:rPr kumimoji="1" lang="zh-CN" altLang="en-US" dirty="0"/>
              <a:t> </a:t>
            </a:r>
            <a:r>
              <a:rPr kumimoji="1" lang="en-US" altLang="zh-CN" dirty="0"/>
              <a:t>practice,</a:t>
            </a:r>
            <a:r>
              <a:rPr kumimoji="1" lang="zh-CN" altLang="en-US" dirty="0"/>
              <a:t> </a:t>
            </a:r>
            <a:r>
              <a:rPr kumimoji="1" lang="en-US" altLang="zh-CN" dirty="0"/>
              <a:t>it</a:t>
            </a:r>
            <a:r>
              <a:rPr kumimoji="1" lang="zh-CN" altLang="en-US" dirty="0"/>
              <a:t> </a:t>
            </a:r>
            <a:r>
              <a:rPr kumimoji="1" lang="en-US" altLang="zh-CN" dirty="0"/>
              <a:t>does</a:t>
            </a:r>
            <a:r>
              <a:rPr kumimoji="1" lang="zh-CN" altLang="en-US" dirty="0"/>
              <a:t> </a:t>
            </a:r>
            <a:r>
              <a:rPr kumimoji="1" lang="en-US" altLang="zh-CN" dirty="0"/>
              <a:t>not</a:t>
            </a:r>
            <a:r>
              <a:rPr kumimoji="1" lang="zh-CN" altLang="en-US" dirty="0"/>
              <a:t> </a:t>
            </a:r>
            <a:r>
              <a:rPr kumimoji="1" lang="en-US" altLang="zh-CN" dirty="0"/>
              <a:t>work,</a:t>
            </a:r>
            <a:r>
              <a:rPr kumimoji="1" lang="zh-CN" altLang="en-US" dirty="0"/>
              <a:t> </a:t>
            </a:r>
            <a:r>
              <a:rPr kumimoji="1" lang="en-US" altLang="zh-CN" dirty="0"/>
              <a:t>let’s</a:t>
            </a:r>
            <a:r>
              <a:rPr kumimoji="1" lang="zh-CN" altLang="en-US" dirty="0"/>
              <a:t> </a:t>
            </a:r>
            <a:r>
              <a:rPr kumimoji="1" lang="en-US" altLang="zh-CN" dirty="0"/>
              <a:t>see</a:t>
            </a:r>
            <a:r>
              <a:rPr kumimoji="1" lang="zh-CN" altLang="en-US" dirty="0"/>
              <a:t> </a:t>
            </a:r>
            <a:r>
              <a:rPr kumimoji="1" lang="en-US" altLang="zh-CN" dirty="0"/>
              <a:t>why.</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13</a:t>
            </a:fld>
            <a:endParaRPr kumimoji="1" lang="zh-CN" altLang="en-US"/>
          </a:p>
        </p:txBody>
      </p:sp>
    </p:spTree>
    <p:extLst>
      <p:ext uri="{BB962C8B-B14F-4D97-AF65-F5344CB8AC3E}">
        <p14:creationId xmlns:p14="http://schemas.microsoft.com/office/powerpoint/2010/main" val="6878623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a:t>
            </a:r>
            <a:r>
              <a:rPr kumimoji="1" lang="zh-CN" altLang="en-US" dirty="0"/>
              <a:t> </a:t>
            </a:r>
            <a:r>
              <a:rPr kumimoji="1" lang="en-US" altLang="zh-CN" dirty="0"/>
              <a:t>are</a:t>
            </a:r>
            <a:r>
              <a:rPr kumimoji="1" lang="zh-CN" altLang="en-US" dirty="0"/>
              <a:t> </a:t>
            </a:r>
            <a:r>
              <a:rPr kumimoji="1" lang="en-US" altLang="zh-CN" dirty="0"/>
              <a:t>three</a:t>
            </a:r>
            <a:r>
              <a:rPr kumimoji="1" lang="zh-CN" altLang="en-US" dirty="0"/>
              <a:t> </a:t>
            </a:r>
            <a:r>
              <a:rPr kumimoji="1" lang="en-US" altLang="zh-CN" dirty="0"/>
              <a:t>different</a:t>
            </a:r>
            <a:r>
              <a:rPr kumimoji="1" lang="zh-CN" altLang="en-US" dirty="0"/>
              <a:t> </a:t>
            </a:r>
            <a:r>
              <a:rPr kumimoji="1" lang="en-US" altLang="zh-CN" dirty="0"/>
              <a:t>powders</a:t>
            </a:r>
            <a:r>
              <a:rPr kumimoji="1" lang="zh-CN" altLang="en-US" dirty="0"/>
              <a:t> </a:t>
            </a:r>
            <a:r>
              <a:rPr kumimoji="1" lang="en-US" altLang="zh-CN" dirty="0"/>
              <a:t>on</a:t>
            </a:r>
            <a:r>
              <a:rPr kumimoji="1" lang="zh-CN" altLang="en-US" dirty="0"/>
              <a:t> </a:t>
            </a:r>
            <a:r>
              <a:rPr kumimoji="1" lang="en-US" altLang="zh-CN" dirty="0"/>
              <a:t>different</a:t>
            </a:r>
            <a:r>
              <a:rPr kumimoji="1" lang="zh-CN" altLang="en-US" dirty="0"/>
              <a:t> </a:t>
            </a:r>
            <a:r>
              <a:rPr kumimoji="1" lang="en-US" altLang="zh-CN" dirty="0"/>
              <a:t>backgrounds.</a:t>
            </a:r>
            <a:r>
              <a:rPr kumimoji="1" lang="zh-CN" altLang="en-US" dirty="0"/>
              <a:t> </a:t>
            </a:r>
            <a:r>
              <a:rPr kumimoji="1" lang="en-US" altLang="zh-CN" dirty="0"/>
              <a:t>We</a:t>
            </a:r>
            <a:r>
              <a:rPr kumimoji="1" lang="zh-CN" altLang="en-US" dirty="0"/>
              <a:t> </a:t>
            </a:r>
            <a:r>
              <a:rPr kumimoji="1" lang="en-US" altLang="zh-CN" dirty="0"/>
              <a:t>can</a:t>
            </a:r>
            <a:r>
              <a:rPr kumimoji="1" lang="zh-CN" altLang="en-US" dirty="0"/>
              <a:t> </a:t>
            </a:r>
            <a:r>
              <a:rPr kumimoji="1" lang="en-US" altLang="zh-CN" dirty="0"/>
              <a:t>see</a:t>
            </a:r>
            <a:r>
              <a:rPr kumimoji="1" lang="zh-CN" altLang="en-US" dirty="0"/>
              <a:t> </a:t>
            </a:r>
            <a:r>
              <a:rPr kumimoji="1" lang="en-US" altLang="zh-CN" dirty="0"/>
              <a:t>that</a:t>
            </a:r>
            <a:r>
              <a:rPr kumimoji="1" lang="zh-CN" altLang="en-US" dirty="0"/>
              <a:t> </a:t>
            </a:r>
            <a:r>
              <a:rPr kumimoji="1" lang="en-US" altLang="zh-CN" dirty="0"/>
              <a:t>powders</a:t>
            </a:r>
            <a:r>
              <a:rPr kumimoji="1" lang="zh-CN" altLang="en-US" dirty="0"/>
              <a:t> </a:t>
            </a:r>
            <a:r>
              <a:rPr kumimoji="1" lang="en-US" altLang="zh-CN" dirty="0"/>
              <a:t>are</a:t>
            </a:r>
            <a:r>
              <a:rPr kumimoji="1" lang="zh-CN" altLang="en-US" dirty="0"/>
              <a:t> </a:t>
            </a:r>
            <a:r>
              <a:rPr kumimoji="1" lang="en-US" altLang="zh-CN" dirty="0"/>
              <a:t>translucent</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its</a:t>
            </a:r>
            <a:r>
              <a:rPr kumimoji="1" lang="zh-CN" altLang="en-US" dirty="0"/>
              <a:t> </a:t>
            </a:r>
            <a:r>
              <a:rPr kumimoji="1" lang="en-US" altLang="zh-CN" dirty="0"/>
              <a:t>transparency</a:t>
            </a:r>
            <a:r>
              <a:rPr kumimoji="1" lang="zh-CN" altLang="en-US" dirty="0"/>
              <a:t> </a:t>
            </a:r>
            <a:r>
              <a:rPr kumimoji="1" lang="en-US" altLang="zh-CN" dirty="0"/>
              <a:t>depends</a:t>
            </a:r>
            <a:r>
              <a:rPr kumimoji="1" lang="zh-CN" altLang="en-US" dirty="0"/>
              <a:t> </a:t>
            </a:r>
            <a:r>
              <a:rPr kumimoji="1" lang="en-US" altLang="zh-CN" dirty="0"/>
              <a:t>on</a:t>
            </a:r>
            <a:r>
              <a:rPr kumimoji="1" lang="zh-CN" altLang="en-US" dirty="0"/>
              <a:t> </a:t>
            </a:r>
            <a:r>
              <a:rPr kumimoji="1" lang="en-US" altLang="zh-CN" dirty="0"/>
              <a:t>its</a:t>
            </a:r>
            <a:r>
              <a:rPr kumimoji="1" lang="zh-CN" altLang="en-US" dirty="0"/>
              <a:t> </a:t>
            </a:r>
            <a:r>
              <a:rPr kumimoji="1" lang="en-US" altLang="zh-CN" dirty="0"/>
              <a:t>thickness.</a:t>
            </a:r>
            <a:r>
              <a:rPr kumimoji="1" lang="zh-CN" altLang="en-US" dirty="0"/>
              <a:t> </a:t>
            </a:r>
            <a:r>
              <a:rPr kumimoji="1" lang="en-US" altLang="zh-CN" dirty="0"/>
              <a:t>It</a:t>
            </a:r>
            <a:r>
              <a:rPr kumimoji="1" lang="zh-CN" altLang="en-US" dirty="0"/>
              <a:t> </a:t>
            </a:r>
            <a:r>
              <a:rPr kumimoji="1" lang="en-US" altLang="zh-CN" dirty="0"/>
              <a:t>means</a:t>
            </a:r>
            <a:r>
              <a:rPr kumimoji="1" lang="zh-CN" altLang="en-US" dirty="0"/>
              <a:t> </a:t>
            </a:r>
            <a:r>
              <a:rPr kumimoji="1" lang="en-US" altLang="zh-CN" dirty="0"/>
              <a:t>that</a:t>
            </a:r>
            <a:r>
              <a:rPr kumimoji="1" lang="zh-CN" altLang="en-US" dirty="0"/>
              <a:t> </a:t>
            </a:r>
            <a:r>
              <a:rPr kumimoji="1" lang="en-US" altLang="zh-CN" dirty="0"/>
              <a:t>the</a:t>
            </a:r>
            <a:r>
              <a:rPr kumimoji="1" lang="zh-CN" altLang="en-US" dirty="0"/>
              <a:t> </a:t>
            </a:r>
            <a:r>
              <a:rPr kumimoji="1" lang="en-US" altLang="zh-CN" dirty="0"/>
              <a:t>thin</a:t>
            </a:r>
            <a:r>
              <a:rPr kumimoji="1" lang="zh-CN" altLang="en-US" dirty="0"/>
              <a:t> </a:t>
            </a:r>
            <a:r>
              <a:rPr kumimoji="1" lang="en-US" altLang="zh-CN" dirty="0"/>
              <a:t>powder color</a:t>
            </a:r>
            <a:r>
              <a:rPr kumimoji="1" lang="zh-CN" altLang="en-US" dirty="0"/>
              <a:t> </a:t>
            </a:r>
            <a:r>
              <a:rPr kumimoji="1" lang="en-US" altLang="zh-CN" dirty="0"/>
              <a:t>depends</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powder</a:t>
            </a:r>
            <a:r>
              <a:rPr kumimoji="1" lang="zh-CN" altLang="en-US" dirty="0"/>
              <a:t> </a:t>
            </a:r>
            <a:r>
              <a:rPr kumimoji="1" lang="en-US" altLang="zh-CN" dirty="0"/>
              <a:t>color,</a:t>
            </a:r>
            <a:r>
              <a:rPr kumimoji="1" lang="zh-CN" altLang="en-US" dirty="0"/>
              <a:t> </a:t>
            </a:r>
            <a:r>
              <a:rPr kumimoji="1" lang="en-US" altLang="zh-CN" dirty="0"/>
              <a:t>the</a:t>
            </a:r>
            <a:r>
              <a:rPr kumimoji="1" lang="zh-CN" altLang="en-US" dirty="0"/>
              <a:t> </a:t>
            </a:r>
            <a:r>
              <a:rPr kumimoji="1" lang="en-US" altLang="zh-CN" dirty="0"/>
              <a:t>background</a:t>
            </a:r>
            <a:r>
              <a:rPr kumimoji="1" lang="zh-CN" altLang="en-US" dirty="0"/>
              <a:t> </a:t>
            </a:r>
            <a:r>
              <a:rPr kumimoji="1" lang="en-US" altLang="zh-CN" dirty="0"/>
              <a:t>color,</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thickness</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powder.</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14</a:t>
            </a:fld>
            <a:endParaRPr kumimoji="1" lang="zh-CN" altLang="en-US"/>
          </a:p>
        </p:txBody>
      </p:sp>
    </p:spTree>
    <p:extLst>
      <p:ext uri="{BB962C8B-B14F-4D97-AF65-F5344CB8AC3E}">
        <p14:creationId xmlns:p14="http://schemas.microsoft.com/office/powerpoint/2010/main" val="32375382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capture a dataset covering different powders, backgrounds and thicknesses, it may take</a:t>
            </a:r>
            <a:r>
              <a:rPr kumimoji="1" lang="zh-CN" altLang="en-US" dirty="0"/>
              <a:t> </a:t>
            </a:r>
            <a:r>
              <a:rPr kumimoji="1" lang="en-US" altLang="zh-CN" dirty="0"/>
              <a:t>me</a:t>
            </a:r>
            <a:r>
              <a:rPr kumimoji="1" lang="zh-CN" altLang="en-US" dirty="0"/>
              <a:t> </a:t>
            </a:r>
            <a:r>
              <a:rPr kumimoji="1" lang="en-US" altLang="zh-CN" dirty="0"/>
              <a:t>20 years.</a:t>
            </a:r>
            <a:r>
              <a:rPr kumimoji="1" lang="zh-CN" altLang="en-US" dirty="0"/>
              <a:t> </a:t>
            </a:r>
            <a:r>
              <a:rPr kumimoji="1" lang="en-US" altLang="zh-CN" dirty="0"/>
              <a:t>Because</a:t>
            </a:r>
            <a:r>
              <a:rPr kumimoji="1" lang="zh-CN" altLang="en-US" dirty="0"/>
              <a:t> </a:t>
            </a:r>
            <a:r>
              <a:rPr kumimoji="1" lang="en-US" altLang="zh-CN" dirty="0"/>
              <a:t>I</a:t>
            </a:r>
            <a:r>
              <a:rPr kumimoji="1" lang="zh-CN" altLang="en-US" dirty="0"/>
              <a:t> </a:t>
            </a:r>
            <a:r>
              <a:rPr kumimoji="1" lang="en-US" altLang="zh-CN" dirty="0"/>
              <a:t>need</a:t>
            </a:r>
            <a:r>
              <a:rPr kumimoji="1" lang="zh-CN" altLang="en-US" dirty="0"/>
              <a:t> </a:t>
            </a:r>
            <a:r>
              <a:rPr kumimoji="1" lang="en-US" altLang="zh-CN" dirty="0"/>
              <a:t>to</a:t>
            </a:r>
            <a:r>
              <a:rPr kumimoji="1" lang="zh-CN" altLang="en-US" dirty="0"/>
              <a:t> </a:t>
            </a:r>
            <a:r>
              <a:rPr kumimoji="1" lang="en-US" altLang="zh-CN" dirty="0"/>
              <a:t>prepare</a:t>
            </a:r>
            <a:r>
              <a:rPr kumimoji="1" lang="zh-CN" altLang="en-US" dirty="0"/>
              <a:t> </a:t>
            </a:r>
            <a:r>
              <a:rPr kumimoji="1" lang="en-US" altLang="zh-CN" dirty="0"/>
              <a:t>the</a:t>
            </a:r>
            <a:r>
              <a:rPr kumimoji="1" lang="zh-CN" altLang="en-US" dirty="0"/>
              <a:t> </a:t>
            </a:r>
            <a:r>
              <a:rPr kumimoji="1" lang="en-US" altLang="zh-CN" dirty="0"/>
              <a:t>powders</a:t>
            </a:r>
            <a:r>
              <a:rPr kumimoji="1" lang="zh-CN" altLang="en-US" dirty="0"/>
              <a:t> </a:t>
            </a:r>
            <a:r>
              <a:rPr kumimoji="1" lang="en-US" altLang="zh-CN" dirty="0"/>
              <a:t>and</a:t>
            </a:r>
            <a:r>
              <a:rPr kumimoji="1" lang="zh-CN" altLang="en-US" dirty="0"/>
              <a:t> </a:t>
            </a:r>
            <a:r>
              <a:rPr kumimoji="1" lang="en-US" altLang="zh-CN" dirty="0"/>
              <a:t>backgrounds,</a:t>
            </a:r>
            <a:r>
              <a:rPr kumimoji="1" lang="zh-CN" altLang="en-US" dirty="0"/>
              <a:t> </a:t>
            </a:r>
            <a:r>
              <a:rPr kumimoji="1" lang="en-US" altLang="zh-CN" dirty="0"/>
              <a:t>capture</a:t>
            </a:r>
            <a:r>
              <a:rPr kumimoji="1" lang="zh-CN" altLang="en-US" dirty="0"/>
              <a:t> </a:t>
            </a:r>
            <a:r>
              <a:rPr kumimoji="1" lang="en-US" altLang="zh-CN" dirty="0"/>
              <a:t>the</a:t>
            </a:r>
            <a:r>
              <a:rPr kumimoji="1" lang="zh-CN" altLang="en-US" dirty="0"/>
              <a:t> </a:t>
            </a:r>
            <a:r>
              <a:rPr kumimoji="1" lang="en-US" altLang="zh-CN" dirty="0"/>
              <a:t>data,</a:t>
            </a:r>
            <a:r>
              <a:rPr kumimoji="1" lang="zh-CN" altLang="en-US" dirty="0"/>
              <a:t> </a:t>
            </a:r>
            <a:r>
              <a:rPr kumimoji="1" lang="en-US" altLang="zh-CN" dirty="0"/>
              <a:t>and</a:t>
            </a:r>
            <a:r>
              <a:rPr kumimoji="1" lang="zh-CN" altLang="en-US" dirty="0"/>
              <a:t> </a:t>
            </a:r>
            <a:r>
              <a:rPr kumimoji="1" lang="en-US" altLang="zh-CN" dirty="0"/>
              <a:t>clean</a:t>
            </a:r>
            <a:r>
              <a:rPr kumimoji="1" lang="zh-CN" altLang="en-US" dirty="0"/>
              <a:t> </a:t>
            </a:r>
            <a:r>
              <a:rPr kumimoji="1" lang="en-US" altLang="zh-CN" dirty="0"/>
              <a:t>the</a:t>
            </a:r>
            <a:r>
              <a:rPr kumimoji="1" lang="zh-CN" altLang="en-US" dirty="0"/>
              <a:t> </a:t>
            </a:r>
            <a:r>
              <a:rPr kumimoji="1" lang="en-US" altLang="zh-CN" dirty="0"/>
              <a:t>table.</a:t>
            </a:r>
            <a:endParaRPr kumimoji="1" lang="zh-CN" altLang="en-US" dirty="0"/>
          </a:p>
        </p:txBody>
      </p:sp>
      <p:sp>
        <p:nvSpPr>
          <p:cNvPr id="4" name="灯片编号占位符 3"/>
          <p:cNvSpPr>
            <a:spLocks noGrp="1"/>
          </p:cNvSpPr>
          <p:nvPr>
            <p:ph type="sldNum" sz="quarter" idx="5"/>
          </p:nvPr>
        </p:nvSpPr>
        <p:spPr/>
        <p:txBody>
          <a:bodyPr/>
          <a:lstStyle/>
          <a:p>
            <a:fld id="{95E6A766-7B71-6944-B785-AD066560C565}" type="slidenum">
              <a:rPr kumimoji="1" lang="zh-CN" altLang="en-US" smtClean="0"/>
              <a:t>15</a:t>
            </a:fld>
            <a:endParaRPr kumimoji="1" lang="zh-CN" altLang="en-US"/>
          </a:p>
        </p:txBody>
      </p:sp>
    </p:spTree>
    <p:extLst>
      <p:ext uri="{BB962C8B-B14F-4D97-AF65-F5344CB8AC3E}">
        <p14:creationId xmlns:p14="http://schemas.microsoft.com/office/powerpoint/2010/main" val="20329416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solve this problem, we propose to render thin powder on background images by blending thick powder and background images.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16</a:t>
            </a:fld>
            <a:endParaRPr kumimoji="1" lang="zh-CN" altLang="en-US"/>
          </a:p>
        </p:txBody>
      </p:sp>
    </p:spTree>
    <p:extLst>
      <p:ext uri="{BB962C8B-B14F-4D97-AF65-F5344CB8AC3E}">
        <p14:creationId xmlns:p14="http://schemas.microsoft.com/office/powerpoint/2010/main" val="19949670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propose a model that</a:t>
            </a:r>
            <a:r>
              <a:rPr kumimoji="1" lang="zh-CN" altLang="en-US" dirty="0"/>
              <a:t> </a:t>
            </a:r>
            <a:r>
              <a:rPr kumimoji="1" lang="en-US" altLang="zh-CN" dirty="0"/>
              <a:t>assumes the thin powder intensity is a per-channel alpha blending between thick powder and background intensities. The alpha value follows the Beer-Lambert law. The model parameters are easy to calibrate using a thick powder patch, a thin powder patch, and a background patch.</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17</a:t>
            </a:fld>
            <a:endParaRPr kumimoji="1" lang="zh-CN" altLang="en-US"/>
          </a:p>
        </p:txBody>
      </p:sp>
    </p:spTree>
    <p:extLst>
      <p:ext uri="{BB962C8B-B14F-4D97-AF65-F5344CB8AC3E}">
        <p14:creationId xmlns:p14="http://schemas.microsoft.com/office/powerpoint/2010/main" val="742064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build such patch dataset of 100 powder samples and 100 background materials.</a:t>
            </a:r>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18</a:t>
            </a:fld>
            <a:endParaRPr kumimoji="1" lang="zh-CN" altLang="en-US"/>
          </a:p>
        </p:txBody>
      </p:sp>
    </p:spTree>
    <p:extLst>
      <p:ext uri="{BB962C8B-B14F-4D97-AF65-F5344CB8AC3E}">
        <p14:creationId xmlns:p14="http://schemas.microsoft.com/office/powerpoint/2010/main" val="354087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composite and blend the background and powder patches to render thin powder on background images. </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19</a:t>
            </a:fld>
            <a:endParaRPr kumimoji="1" lang="zh-CN" altLang="en-US"/>
          </a:p>
        </p:txBody>
      </p:sp>
    </p:spTree>
    <p:extLst>
      <p:ext uri="{BB962C8B-B14F-4D97-AF65-F5344CB8AC3E}">
        <p14:creationId xmlns:p14="http://schemas.microsoft.com/office/powerpoint/2010/main" val="3687259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There are many different kinds of powders, like food additives, makeup, drugs, explosives. Detecting and recognizing them are very useful for applications like cooking</a:t>
            </a:r>
            <a:r>
              <a:rPr kumimoji="1" lang="zh-CN" altLang="en-US" dirty="0"/>
              <a:t> </a:t>
            </a:r>
            <a:r>
              <a:rPr kumimoji="1" lang="en-US" altLang="zh-CN" dirty="0"/>
              <a:t>robot, criminal identification, drug control and security checks.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a:t>
            </a:fld>
            <a:endParaRPr kumimoji="1" lang="zh-CN" altLang="en-US"/>
          </a:p>
        </p:txBody>
      </p:sp>
    </p:spTree>
    <p:extLst>
      <p:ext uri="{BB962C8B-B14F-4D97-AF65-F5344CB8AC3E}">
        <p14:creationId xmlns:p14="http://schemas.microsoft.com/office/powerpoint/2010/main" val="15673773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also captured a dataset of real powder on background scenes with ground truth labels.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20</a:t>
            </a:fld>
            <a:endParaRPr kumimoji="1" lang="zh-CN" altLang="en-US"/>
          </a:p>
        </p:txBody>
      </p:sp>
    </p:spTree>
    <p:extLst>
      <p:ext uri="{BB962C8B-B14F-4D97-AF65-F5344CB8AC3E}">
        <p14:creationId xmlns:p14="http://schemas.microsoft.com/office/powerpoint/2010/main" val="30968471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Here’re our experimental results</a:t>
            </a:r>
            <a:r>
              <a:rPr kumimoji="1" lang="zh-CN" altLang="en-US" dirty="0"/>
              <a:t> </a:t>
            </a:r>
            <a:r>
              <a:rPr kumimoji="1" lang="en-US" altLang="zh-CN" dirty="0"/>
              <a:t>and</a:t>
            </a:r>
            <a:r>
              <a:rPr kumimoji="1" lang="zh-CN" altLang="en-US" dirty="0"/>
              <a:t> </a:t>
            </a:r>
            <a:r>
              <a:rPr kumimoji="1" lang="en-US" altLang="zh-CN" dirty="0"/>
              <a:t>the</a:t>
            </a:r>
            <a:r>
              <a:rPr kumimoji="1" lang="zh-CN" altLang="en-US" dirty="0"/>
              <a:t> </a:t>
            </a:r>
            <a:r>
              <a:rPr kumimoji="1" lang="en-US" altLang="zh-CN" dirty="0"/>
              <a:t>powder</a:t>
            </a:r>
            <a:r>
              <a:rPr kumimoji="1" lang="zh-CN" altLang="en-US" dirty="0"/>
              <a:t> </a:t>
            </a:r>
            <a:r>
              <a:rPr kumimoji="1" lang="en-US" altLang="zh-CN" dirty="0"/>
              <a:t>names</a:t>
            </a:r>
            <a:r>
              <a:rPr kumimoji="1" lang="zh-CN" altLang="en-US" dirty="0"/>
              <a:t> </a:t>
            </a:r>
            <a:r>
              <a:rPr kumimoji="1" lang="en-US" altLang="zh-CN" dirty="0"/>
              <a:t>are</a:t>
            </a:r>
            <a:r>
              <a:rPr kumimoji="1" lang="zh-CN" altLang="en-US" dirty="0"/>
              <a:t> </a:t>
            </a:r>
            <a:r>
              <a:rPr kumimoji="1" lang="en-US" altLang="zh-CN" dirty="0"/>
              <a:t>shown</a:t>
            </a:r>
            <a:r>
              <a:rPr kumimoji="1" lang="zh-CN" altLang="en-US" dirty="0"/>
              <a:t> </a:t>
            </a:r>
            <a:r>
              <a:rPr kumimoji="1" lang="en-US" altLang="zh-CN" dirty="0"/>
              <a:t>on</a:t>
            </a:r>
            <a:r>
              <a:rPr kumimoji="1" lang="zh-CN" altLang="en-US" dirty="0"/>
              <a:t> </a:t>
            </a:r>
            <a:r>
              <a:rPr kumimoji="1" lang="en-US" altLang="zh-CN" dirty="0"/>
              <a:t>the</a:t>
            </a:r>
            <a:r>
              <a:rPr kumimoji="1" lang="zh-CN" altLang="en-US" dirty="0"/>
              <a:t> </a:t>
            </a:r>
            <a:r>
              <a:rPr kumimoji="1" lang="en-US" altLang="zh-CN" dirty="0"/>
              <a:t>right. We first assume that the powder location is known and we only need to predict what kind of powder it is. Our method based on Nearest Neighbor achieved over 60% top-1 accuracy. It is 20% higher than the method without the blending model.</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21</a:t>
            </a:fld>
            <a:endParaRPr kumimoji="1" lang="zh-CN" altLang="en-US"/>
          </a:p>
        </p:txBody>
      </p:sp>
    </p:spTree>
    <p:extLst>
      <p:ext uri="{BB962C8B-B14F-4D97-AF65-F5344CB8AC3E}">
        <p14:creationId xmlns:p14="http://schemas.microsoft.com/office/powerpoint/2010/main" val="40820222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We also show that only 4 SWIR bands, together with RGB and NIR, are enough for recognizing powders. </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22</a:t>
            </a:fld>
            <a:endParaRPr kumimoji="1" lang="zh-CN" altLang="en-US"/>
          </a:p>
        </p:txBody>
      </p:sp>
    </p:spTree>
    <p:extLst>
      <p:ext uri="{BB962C8B-B14F-4D97-AF65-F5344CB8AC3E}">
        <p14:creationId xmlns:p14="http://schemas.microsoft.com/office/powerpoint/2010/main" val="8102680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The second experiment assumes that the powder location is unknown. It becomes a segmentation task. Our result based on deep learning</a:t>
            </a:r>
            <a:r>
              <a:rPr kumimoji="1" lang="zh-CN" altLang="en-US" dirty="0"/>
              <a:t> </a:t>
            </a:r>
            <a:r>
              <a:rPr kumimoji="1" lang="en-US" altLang="zh-CN" dirty="0"/>
              <a:t>is</a:t>
            </a:r>
            <a:r>
              <a:rPr kumimoji="1" lang="zh-CN" altLang="en-US" dirty="0"/>
              <a:t> </a:t>
            </a:r>
            <a:r>
              <a:rPr kumimoji="1" lang="en-US" altLang="zh-CN" dirty="0"/>
              <a:t>very</a:t>
            </a:r>
            <a:r>
              <a:rPr kumimoji="1" lang="zh-CN" altLang="en-US" dirty="0"/>
              <a:t> </a:t>
            </a:r>
            <a:r>
              <a:rPr kumimoji="1" lang="en-US" altLang="zh-CN" dirty="0"/>
              <a:t>similar</a:t>
            </a:r>
            <a:r>
              <a:rPr kumimoji="1" lang="zh-CN" altLang="en-US" dirty="0"/>
              <a:t> </a:t>
            </a:r>
            <a:r>
              <a:rPr kumimoji="1" lang="en-US" altLang="zh-CN" dirty="0"/>
              <a:t>to</a:t>
            </a:r>
            <a:r>
              <a:rPr kumimoji="1" lang="zh-CN" altLang="en-US" dirty="0"/>
              <a:t> </a:t>
            </a:r>
            <a:r>
              <a:rPr kumimoji="1" lang="en-US" altLang="zh-CN" dirty="0"/>
              <a:t>the</a:t>
            </a:r>
            <a:r>
              <a:rPr kumimoji="1" lang="zh-CN" altLang="en-US" dirty="0"/>
              <a:t> </a:t>
            </a:r>
            <a:r>
              <a:rPr kumimoji="1" lang="en-US" altLang="zh-CN" dirty="0"/>
              <a:t>ground</a:t>
            </a:r>
            <a:r>
              <a:rPr kumimoji="1" lang="zh-CN" altLang="en-US" dirty="0"/>
              <a:t> </a:t>
            </a:r>
            <a:r>
              <a:rPr kumimoji="1" lang="en-US" altLang="zh-CN" dirty="0"/>
              <a:t>truth</a:t>
            </a:r>
            <a:r>
              <a:rPr kumimoji="1" lang="zh-CN" altLang="en-US" dirty="0"/>
              <a:t> </a:t>
            </a:r>
            <a:r>
              <a:rPr kumimoji="1" lang="en-US" altLang="zh-CN" dirty="0"/>
              <a:t>result.</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23</a:t>
            </a:fld>
            <a:endParaRPr kumimoji="1" lang="zh-CN" altLang="en-US"/>
          </a:p>
        </p:txBody>
      </p:sp>
    </p:spTree>
    <p:extLst>
      <p:ext uri="{BB962C8B-B14F-4D97-AF65-F5344CB8AC3E}">
        <p14:creationId xmlns:p14="http://schemas.microsoft.com/office/powerpoint/2010/main" val="22436135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24</a:t>
            </a:fld>
            <a:endParaRPr kumimoji="1" lang="zh-CN" altLang="en-US"/>
          </a:p>
        </p:txBody>
      </p:sp>
    </p:spTree>
    <p:extLst>
      <p:ext uri="{BB962C8B-B14F-4D97-AF65-F5344CB8AC3E}">
        <p14:creationId xmlns:p14="http://schemas.microsoft.com/office/powerpoint/2010/main" val="36357039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Our method can also detect powders samples on humans which are not perfectly static.</a:t>
            </a:r>
            <a:r>
              <a:rPr kumimoji="1" lang="zh-CN" altLang="en-US" dirty="0"/>
              <a:t> </a:t>
            </a:r>
            <a:r>
              <a:rPr kumimoji="1" lang="en-US" altLang="zh-CN" dirty="0"/>
              <a:t>In</a:t>
            </a:r>
            <a:r>
              <a:rPr kumimoji="1" lang="zh-CN" altLang="en-US" dirty="0"/>
              <a:t> </a:t>
            </a:r>
            <a:r>
              <a:rPr kumimoji="1" lang="en-US" altLang="zh-CN" dirty="0"/>
              <a:t>the</a:t>
            </a:r>
            <a:r>
              <a:rPr kumimoji="1" lang="zh-CN" altLang="en-US" dirty="0"/>
              <a:t> </a:t>
            </a:r>
            <a:r>
              <a:rPr kumimoji="1" lang="en-US" altLang="zh-CN" dirty="0"/>
              <a:t>future,</a:t>
            </a:r>
            <a:r>
              <a:rPr kumimoji="1" lang="zh-CN" altLang="en-US" dirty="0"/>
              <a:t> </a:t>
            </a:r>
            <a:r>
              <a:rPr kumimoji="1" lang="en-US" altLang="zh-CN" dirty="0"/>
              <a:t>we</a:t>
            </a:r>
            <a:r>
              <a:rPr kumimoji="1" lang="zh-CN" altLang="en-US" dirty="0"/>
              <a:t> </a:t>
            </a:r>
            <a:r>
              <a:rPr kumimoji="1" lang="en-US" altLang="zh-CN" dirty="0"/>
              <a:t>will</a:t>
            </a:r>
            <a:r>
              <a:rPr kumimoji="1" lang="zh-CN" altLang="en-US" dirty="0"/>
              <a:t> </a:t>
            </a:r>
            <a:r>
              <a:rPr kumimoji="1" lang="en-US" altLang="zh-CN" dirty="0"/>
              <a:t>have</a:t>
            </a:r>
            <a:r>
              <a:rPr kumimoji="1" lang="zh-CN" altLang="en-US" dirty="0"/>
              <a:t> </a:t>
            </a:r>
            <a:r>
              <a:rPr kumimoji="1" lang="en-US" altLang="zh-CN" dirty="0"/>
              <a:t>a</a:t>
            </a:r>
            <a:r>
              <a:rPr kumimoji="1" lang="zh-CN" altLang="en-US" dirty="0"/>
              <a:t> </a:t>
            </a:r>
            <a:r>
              <a:rPr kumimoji="1" lang="en-US" altLang="zh-CN" dirty="0"/>
              <a:t>look</a:t>
            </a:r>
            <a:r>
              <a:rPr kumimoji="1" lang="zh-CN" altLang="en-US" dirty="0"/>
              <a:t> </a:t>
            </a:r>
            <a:r>
              <a:rPr kumimoji="1" lang="en-US" altLang="zh-CN" dirty="0"/>
              <a:t>at</a:t>
            </a:r>
            <a:r>
              <a:rPr kumimoji="1" lang="zh-CN" altLang="en-US" dirty="0"/>
              <a:t> </a:t>
            </a:r>
            <a:r>
              <a:rPr kumimoji="1" lang="en-US" altLang="zh-CN" dirty="0"/>
              <a:t>a</a:t>
            </a:r>
            <a:r>
              <a:rPr kumimoji="1" lang="zh-CN" altLang="en-US" dirty="0"/>
              <a:t> </a:t>
            </a:r>
            <a:r>
              <a:rPr kumimoji="1" lang="en-US" altLang="zh-CN" dirty="0"/>
              <a:t>wider</a:t>
            </a:r>
            <a:r>
              <a:rPr kumimoji="1" lang="zh-CN" altLang="en-US" dirty="0"/>
              <a:t> </a:t>
            </a:r>
            <a:r>
              <a:rPr kumimoji="1" lang="en-US" altLang="zh-CN" dirty="0"/>
              <a:t>range</a:t>
            </a:r>
            <a:r>
              <a:rPr kumimoji="1" lang="zh-CN" altLang="en-US" dirty="0"/>
              <a:t> </a:t>
            </a:r>
            <a:r>
              <a:rPr kumimoji="1" lang="en-US" altLang="zh-CN" dirty="0"/>
              <a:t>of</a:t>
            </a:r>
            <a:r>
              <a:rPr kumimoji="1" lang="zh-CN" altLang="en-US" dirty="0"/>
              <a:t> </a:t>
            </a:r>
            <a:r>
              <a:rPr kumimoji="1" lang="en-US" altLang="zh-CN" dirty="0"/>
              <a:t>the</a:t>
            </a:r>
            <a:r>
              <a:rPr kumimoji="1" lang="zh-CN" altLang="en-US" dirty="0"/>
              <a:t> </a:t>
            </a:r>
            <a:r>
              <a:rPr kumimoji="1" lang="en-US" altLang="zh-CN" dirty="0"/>
              <a:t>spectrum, like mid-wave</a:t>
            </a:r>
            <a:r>
              <a:rPr kumimoji="1" lang="zh-CN" altLang="en-US" dirty="0"/>
              <a:t> </a:t>
            </a:r>
            <a:r>
              <a:rPr kumimoji="1" lang="en-US" altLang="zh-CN" dirty="0"/>
              <a:t>infrared,</a:t>
            </a:r>
            <a:r>
              <a:rPr kumimoji="1" lang="zh-CN" altLang="en-US" dirty="0"/>
              <a:t> </a:t>
            </a:r>
            <a:r>
              <a:rPr kumimoji="1" lang="en-US" altLang="zh-CN" dirty="0"/>
              <a:t>and</a:t>
            </a:r>
            <a:r>
              <a:rPr kumimoji="1" lang="zh-CN" altLang="en-US" dirty="0"/>
              <a:t> </a:t>
            </a:r>
            <a:r>
              <a:rPr kumimoji="1" lang="en-US" altLang="zh-CN" dirty="0"/>
              <a:t>X-ray,</a:t>
            </a:r>
            <a:r>
              <a:rPr kumimoji="1" lang="zh-CN" altLang="en-US" dirty="0"/>
              <a:t> </a:t>
            </a:r>
            <a:r>
              <a:rPr kumimoji="1" lang="en-US" altLang="zh-CN" dirty="0"/>
              <a:t>to</a:t>
            </a:r>
            <a:r>
              <a:rPr kumimoji="1" lang="zh-CN" altLang="en-US" dirty="0"/>
              <a:t> </a:t>
            </a:r>
            <a:r>
              <a:rPr kumimoji="1" lang="en-US" altLang="zh-CN" dirty="0"/>
              <a:t>reach</a:t>
            </a:r>
            <a:r>
              <a:rPr kumimoji="1" lang="zh-CN" altLang="en-US" dirty="0"/>
              <a:t> </a:t>
            </a:r>
            <a:r>
              <a:rPr kumimoji="1" lang="en-US" altLang="zh-CN" dirty="0"/>
              <a:t>a</a:t>
            </a:r>
            <a:r>
              <a:rPr kumimoji="1" lang="zh-CN" altLang="en-US" dirty="0"/>
              <a:t> </a:t>
            </a:r>
            <a:r>
              <a:rPr kumimoji="1" lang="en-US" altLang="zh-CN" dirty="0"/>
              <a:t>higher</a:t>
            </a:r>
            <a:r>
              <a:rPr kumimoji="1" lang="zh-CN" altLang="en-US" dirty="0"/>
              <a:t> </a:t>
            </a:r>
            <a:r>
              <a:rPr kumimoji="1" lang="en-US" altLang="zh-CN" dirty="0"/>
              <a:t>accuracy</a:t>
            </a:r>
            <a:r>
              <a:rPr kumimoji="1" lang="zh-CN" altLang="en-US" dirty="0"/>
              <a:t> </a:t>
            </a:r>
            <a:r>
              <a:rPr kumimoji="1" lang="en-US" altLang="zh-CN" dirty="0"/>
              <a:t>and</a:t>
            </a:r>
            <a:r>
              <a:rPr kumimoji="1" lang="zh-CN" altLang="en-US" dirty="0"/>
              <a:t> </a:t>
            </a:r>
            <a:r>
              <a:rPr kumimoji="1" lang="en-US" altLang="zh-CN" dirty="0"/>
              <a:t>to</a:t>
            </a:r>
            <a:r>
              <a:rPr kumimoji="1" lang="zh-CN" altLang="en-US" dirty="0"/>
              <a:t> </a:t>
            </a:r>
            <a:r>
              <a:rPr kumimoji="1" lang="en-US" altLang="zh-CN" dirty="0"/>
              <a:t>detect</a:t>
            </a:r>
            <a:r>
              <a:rPr kumimoji="1" lang="zh-CN" altLang="en-US" dirty="0"/>
              <a:t> </a:t>
            </a:r>
            <a:r>
              <a:rPr kumimoji="1" lang="en-US" altLang="zh-CN" dirty="0"/>
              <a:t>powders</a:t>
            </a:r>
            <a:r>
              <a:rPr kumimoji="1" lang="zh-CN" altLang="en-US" dirty="0"/>
              <a:t> </a:t>
            </a:r>
            <a:r>
              <a:rPr kumimoji="1" lang="en-US" altLang="zh-CN" dirty="0"/>
              <a:t>behind</a:t>
            </a:r>
            <a:r>
              <a:rPr kumimoji="1" lang="zh-CN" altLang="en-US" dirty="0"/>
              <a:t> </a:t>
            </a:r>
            <a:r>
              <a:rPr kumimoji="1" lang="en-US" altLang="zh-CN" dirty="0"/>
              <a:t>surfaces.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25</a:t>
            </a:fld>
            <a:endParaRPr kumimoji="1" lang="zh-CN" altLang="en-US"/>
          </a:p>
        </p:txBody>
      </p:sp>
    </p:spTree>
    <p:extLst>
      <p:ext uri="{BB962C8B-B14F-4D97-AF65-F5344CB8AC3E}">
        <p14:creationId xmlns:p14="http://schemas.microsoft.com/office/powerpoint/2010/main" val="3458116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26</a:t>
            </a:fld>
            <a:endParaRPr kumimoji="1" lang="zh-CN" altLang="en-US"/>
          </a:p>
        </p:txBody>
      </p:sp>
    </p:spTree>
    <p:extLst>
      <p:ext uri="{BB962C8B-B14F-4D97-AF65-F5344CB8AC3E}">
        <p14:creationId xmlns:p14="http://schemas.microsoft.com/office/powerpoint/2010/main" val="1805497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However, finding and recognizing powders could be very hard. For</a:t>
            </a:r>
            <a:r>
              <a:rPr kumimoji="1" lang="zh-CN" altLang="en-US" dirty="0"/>
              <a:t> </a:t>
            </a:r>
            <a:r>
              <a:rPr kumimoji="1" lang="en-US" altLang="zh-CN" dirty="0"/>
              <a:t>example,</a:t>
            </a:r>
            <a:r>
              <a:rPr kumimoji="1" lang="zh-CN" altLang="en-US" dirty="0"/>
              <a:t> </a:t>
            </a:r>
            <a:r>
              <a:rPr kumimoji="1" lang="en-US" altLang="zh-CN" dirty="0"/>
              <a:t>in this image,</a:t>
            </a:r>
            <a:r>
              <a:rPr kumimoji="1" lang="zh-CN" altLang="en-US" dirty="0"/>
              <a:t> </a:t>
            </a:r>
            <a:r>
              <a:rPr kumimoji="1" lang="en-US" altLang="zh-CN" dirty="0"/>
              <a:t>there</a:t>
            </a:r>
            <a:r>
              <a:rPr kumimoji="1" lang="zh-CN" altLang="en-US" dirty="0"/>
              <a:t> </a:t>
            </a:r>
            <a:r>
              <a:rPr kumimoji="1" lang="en-US" altLang="zh-CN" dirty="0"/>
              <a:t>are</a:t>
            </a:r>
            <a:r>
              <a:rPr kumimoji="1" lang="zh-CN" altLang="en-US" dirty="0"/>
              <a:t> </a:t>
            </a:r>
            <a:r>
              <a:rPr kumimoji="1" lang="en-US" altLang="zh-CN" dirty="0"/>
              <a:t>four</a:t>
            </a:r>
            <a:r>
              <a:rPr kumimoji="1" lang="zh-CN" altLang="en-US" dirty="0"/>
              <a:t> </a:t>
            </a:r>
            <a:r>
              <a:rPr kumimoji="1" lang="en-US" altLang="zh-CN" dirty="0"/>
              <a:t>powder samples,</a:t>
            </a:r>
            <a:r>
              <a:rPr kumimoji="1" lang="zh-CN" altLang="en-US" dirty="0"/>
              <a:t> </a:t>
            </a:r>
            <a:r>
              <a:rPr kumimoji="1" lang="en-US" altLang="zh-CN" dirty="0"/>
              <a:t>can</a:t>
            </a:r>
            <a:r>
              <a:rPr kumimoji="1" lang="zh-CN" altLang="en-US" dirty="0"/>
              <a:t> </a:t>
            </a:r>
            <a:r>
              <a:rPr kumimoji="1" lang="en-US" altLang="zh-CN" dirty="0"/>
              <a:t>you</a:t>
            </a:r>
            <a:r>
              <a:rPr kumimoji="1" lang="zh-CN" altLang="en-US" dirty="0"/>
              <a:t> </a:t>
            </a:r>
            <a:r>
              <a:rPr kumimoji="1" lang="en-US" altLang="zh-CN" dirty="0"/>
              <a:t>find</a:t>
            </a:r>
            <a:r>
              <a:rPr kumimoji="1" lang="zh-CN" altLang="en-US" dirty="0"/>
              <a:t> </a:t>
            </a:r>
            <a:r>
              <a:rPr kumimoji="1" lang="en-US" altLang="zh-CN" dirty="0"/>
              <a:t>them?</a:t>
            </a:r>
            <a:r>
              <a:rPr kumimoji="1" lang="zh-CN" altLang="en-US" dirty="0"/>
              <a:t> </a:t>
            </a:r>
            <a:r>
              <a:rPr kumimoji="1" lang="en-US" altLang="zh-CN" dirty="0"/>
              <a:t>Even</a:t>
            </a:r>
            <a:r>
              <a:rPr kumimoji="1" lang="zh-CN" altLang="en-US" dirty="0"/>
              <a:t> </a:t>
            </a:r>
            <a:r>
              <a:rPr kumimoji="1" lang="en-US" altLang="zh-CN" dirty="0"/>
              <a:t>if we know where they are, it’s very hard to know what they are. It is because we do not have enough useful information to distinguish between different powders and between powders and backgrounds. Algorithms may use shape, context, texture, and color information for recognizing objects. But powders have no </a:t>
            </a:r>
            <a:r>
              <a:rPr kumimoji="1" lang="en-US" altLang="zh-CN"/>
              <a:t>specific shape. </a:t>
            </a:r>
            <a:r>
              <a:rPr kumimoji="1" lang="en-US" altLang="zh-CN" dirty="0"/>
              <a:t>They can be deposited on any surfaces. They are </a:t>
            </a:r>
            <a:r>
              <a:rPr kumimoji="1" lang="en-US" altLang="zh-CN" dirty="0" err="1"/>
              <a:t>textureless</a:t>
            </a:r>
            <a:r>
              <a:rPr kumimoji="1" lang="en-US" altLang="zh-CN" dirty="0"/>
              <a:t>. And many different powders can have the same color.</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3</a:t>
            </a:fld>
            <a:endParaRPr kumimoji="1" lang="zh-CN" altLang="en-US"/>
          </a:p>
        </p:txBody>
      </p:sp>
    </p:spTree>
    <p:extLst>
      <p:ext uri="{BB962C8B-B14F-4D97-AF65-F5344CB8AC3E}">
        <p14:creationId xmlns:p14="http://schemas.microsoft.com/office/powerpoint/2010/main" val="10720030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Here is a example of 20 different powders that look very similar in a RGB image.</a:t>
            </a:r>
            <a:endParaRPr kumimoji="1" lang="zh-CN" altLang="en-US" dirty="0"/>
          </a:p>
        </p:txBody>
      </p:sp>
      <p:sp>
        <p:nvSpPr>
          <p:cNvPr id="4" name="灯片编号占位符 3"/>
          <p:cNvSpPr>
            <a:spLocks noGrp="1"/>
          </p:cNvSpPr>
          <p:nvPr>
            <p:ph type="sldNum" sz="quarter" idx="5"/>
          </p:nvPr>
        </p:nvSpPr>
        <p:spPr/>
        <p:txBody>
          <a:bodyPr/>
          <a:lstStyle/>
          <a:p>
            <a:fld id="{95E6A766-7B71-6944-B785-AD066560C565}" type="slidenum">
              <a:rPr kumimoji="1" lang="zh-CN" altLang="en-US" smtClean="0"/>
              <a:t>4</a:t>
            </a:fld>
            <a:endParaRPr kumimoji="1" lang="zh-CN" altLang="en-US"/>
          </a:p>
        </p:txBody>
      </p:sp>
    </p:spTree>
    <p:extLst>
      <p:ext uri="{BB962C8B-B14F-4D97-AF65-F5344CB8AC3E}">
        <p14:creationId xmlns:p14="http://schemas.microsoft.com/office/powerpoint/2010/main" val="414521126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To solve this problem, we propose to have look at a wider range of the spectrum. We can see that as the wavelength get longer, those powders show significantly different appearances, especially in shortwave infrared bands.</a:t>
            </a:r>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5</a:t>
            </a:fld>
            <a:endParaRPr kumimoji="1" lang="zh-CN" altLang="en-US"/>
          </a:p>
        </p:txBody>
      </p:sp>
    </p:spTree>
    <p:extLst>
      <p:ext uri="{BB962C8B-B14F-4D97-AF65-F5344CB8AC3E}">
        <p14:creationId xmlns:p14="http://schemas.microsoft.com/office/powerpoint/2010/main" val="22632543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6</a:t>
            </a:fld>
            <a:endParaRPr kumimoji="1" lang="zh-CN" altLang="en-US"/>
          </a:p>
        </p:txBody>
      </p:sp>
    </p:spTree>
    <p:extLst>
      <p:ext uri="{BB962C8B-B14F-4D97-AF65-F5344CB8AC3E}">
        <p14:creationId xmlns:p14="http://schemas.microsoft.com/office/powerpoint/2010/main" val="8220581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7</a:t>
            </a:fld>
            <a:endParaRPr kumimoji="1" lang="zh-CN" altLang="en-US"/>
          </a:p>
        </p:txBody>
      </p:sp>
    </p:spTree>
    <p:extLst>
      <p:ext uri="{BB962C8B-B14F-4D97-AF65-F5344CB8AC3E}">
        <p14:creationId xmlns:p14="http://schemas.microsoft.com/office/powerpoint/2010/main" val="15291354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8</a:t>
            </a:fld>
            <a:endParaRPr kumimoji="1" lang="zh-CN" altLang="en-US"/>
          </a:p>
        </p:txBody>
      </p:sp>
    </p:spTree>
    <p:extLst>
      <p:ext uri="{BB962C8B-B14F-4D97-AF65-F5344CB8AC3E}">
        <p14:creationId xmlns:p14="http://schemas.microsoft.com/office/powerpoint/2010/main" val="39555576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950112B-475D-7347-A71C-25DABF73DD0E}" type="slidenum">
              <a:rPr kumimoji="1" lang="zh-CN" altLang="en-US" smtClean="0"/>
              <a:t>9</a:t>
            </a:fld>
            <a:endParaRPr kumimoji="1" lang="zh-CN" altLang="en-US"/>
          </a:p>
        </p:txBody>
      </p:sp>
    </p:spTree>
    <p:extLst>
      <p:ext uri="{BB962C8B-B14F-4D97-AF65-F5344CB8AC3E}">
        <p14:creationId xmlns:p14="http://schemas.microsoft.com/office/powerpoint/2010/main" val="4059027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15041225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34753205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26286835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15016435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
第二级
第三级
第四级
第五级</a:t>
            </a:r>
            <a:endParaRPr lang="en-US" dirty="0"/>
          </a:p>
        </p:txBody>
      </p:sp>
      <p:sp>
        <p:nvSpPr>
          <p:cNvPr id="4" name="Date Placeholder 3"/>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38354638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12025689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4" name="Content Placeholder 3"/>
          <p:cNvSpPr>
            <a:spLocks noGrp="1"/>
          </p:cNvSpPr>
          <p:nvPr>
            <p:ph sz="half" idx="2"/>
          </p:nvPr>
        </p:nvSpPr>
        <p:spPr>
          <a:xfrm>
            <a:off x="629842" y="1878806"/>
            <a:ext cx="3868340" cy="2763441"/>
          </a:xfrm>
        </p:spPr>
        <p:txBody>
          <a:bodyPr/>
          <a:lstStyle/>
          <a:p>
            <a:pPr lvl="0"/>
            <a:r>
              <a:rPr lang="zh-CN" altLang="en-US"/>
              <a:t>编辑母版文本样式
第二级
第三级
第四级
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
第二级
第三级
第四级
第五级</a:t>
            </a:r>
            <a:endParaRPr lang="en-US" dirty="0"/>
          </a:p>
        </p:txBody>
      </p:sp>
      <p:sp>
        <p:nvSpPr>
          <p:cNvPr id="6" name="Content Placeholder 5"/>
          <p:cNvSpPr>
            <a:spLocks noGrp="1"/>
          </p:cNvSpPr>
          <p:nvPr>
            <p:ph sz="quarter" idx="4"/>
          </p:nvPr>
        </p:nvSpPr>
        <p:spPr>
          <a:xfrm>
            <a:off x="4629150" y="1878806"/>
            <a:ext cx="3887391" cy="2763441"/>
          </a:xfrm>
        </p:spPr>
        <p:txBody>
          <a:bodyPr/>
          <a:lstStyle/>
          <a:p>
            <a:pPr lvl="0"/>
            <a:r>
              <a:rPr lang="zh-CN" altLang="en-US"/>
              <a:t>编辑母版文本样式
第二级
第三级
第四级
第五级</a:t>
            </a:r>
            <a:endParaRPr lang="en-US" dirty="0"/>
          </a:p>
        </p:txBody>
      </p:sp>
      <p:sp>
        <p:nvSpPr>
          <p:cNvPr id="7" name="Date Placeholder 6"/>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1603588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39505153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40858463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
第二级
第三级
第四级
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73554267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
第二级
第三级
第四级
第五级</a:t>
            </a:r>
            <a:endParaRPr lang="en-US" dirty="0"/>
          </a:p>
        </p:txBody>
      </p:sp>
      <p:sp>
        <p:nvSpPr>
          <p:cNvPr id="5" name="Date Placeholder 4"/>
          <p:cNvSpPr>
            <a:spLocks noGrp="1"/>
          </p:cNvSpPr>
          <p:nvPr>
            <p:ph type="dt" sz="half" idx="10"/>
          </p:nvPr>
        </p:nvSpPr>
        <p:spPr/>
        <p:txBody>
          <a:bodyPr/>
          <a:lstStyle/>
          <a:p>
            <a:fld id="{B8B57ACD-7529-114E-9D45-7823A59AE61E}" type="datetimeFigureOut">
              <a:rPr kumimoji="1" lang="zh-CN" altLang="en-US" smtClean="0"/>
              <a:t>2019/9/30</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248399366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
第二级
第三级
第四级
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B8B57ACD-7529-114E-9D45-7823A59AE61E}" type="datetimeFigureOut">
              <a:rPr kumimoji="1" lang="zh-CN" altLang="en-US" smtClean="0"/>
              <a:t>2019/9/30</a:t>
            </a:fld>
            <a:endParaRPr kumimoji="1"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kumimoji="1"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4A6BFD13-EE32-6442-B6BB-B000BEF1ED1A}" type="slidenum">
              <a:rPr kumimoji="1" lang="zh-CN" altLang="en-US" smtClean="0"/>
              <a:t>‹#›</a:t>
            </a:fld>
            <a:endParaRPr kumimoji="1" lang="zh-CN" altLang="en-US"/>
          </a:p>
        </p:txBody>
      </p:sp>
    </p:spTree>
    <p:extLst>
      <p:ext uri="{BB962C8B-B14F-4D97-AF65-F5344CB8AC3E}">
        <p14:creationId xmlns:p14="http://schemas.microsoft.com/office/powerpoint/2010/main" val="14646962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5.png"/><Relationship Id="rId6" Type="http://schemas.openxmlformats.org/officeDocument/2006/relationships/image" Target="../media/image18.png"/><Relationship Id="rId7" Type="http://schemas.openxmlformats.org/officeDocument/2006/relationships/image" Target="../media/image17.png"/><Relationship Id="rId8"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2.xml"/><Relationship Id="rId3"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tags" Target="../tags/tag3.xml"/><Relationship Id="rId2" Type="http://schemas.openxmlformats.org/officeDocument/2006/relationships/slideLayout" Target="../slideLayouts/slideLayout2.xml"/><Relationship Id="rId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9.jpe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6" Type="http://schemas.openxmlformats.org/officeDocument/2006/relationships/image" Target="../media/image61.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62.png"/><Relationship Id="rId1" Type="http://schemas.openxmlformats.org/officeDocument/2006/relationships/tags" Target="../tags/tag4.xml"/><Relationship Id="rId2"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emf"/><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5" Type="http://schemas.openxmlformats.org/officeDocument/2006/relationships/image" Target="../media/image28.png"/><Relationship Id="rId6" Type="http://schemas.openxmlformats.org/officeDocument/2006/relationships/image" Target="../media/image29.png"/><Relationship Id="rId7" Type="http://schemas.openxmlformats.org/officeDocument/2006/relationships/image" Target="../media/image30.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hyperlink" Target="https://xapfoods.com/product/dark-roasted-curry-powder/" TargetMode="External"/><Relationship Id="rId4" Type="http://schemas.openxmlformats.org/officeDocument/2006/relationships/hyperlink" Target="https://www.makeupforever.com/ca/en-ca/make-up/face/powder/super-matte-loose-powder" TargetMode="External"/><Relationship Id="rId5" Type="http://schemas.openxmlformats.org/officeDocument/2006/relationships/hyperlink" Target="http://www.witf.org/news/2015/12/dea-launches-pilot-program-to-cut-drug-overdoses-in-pittsburgh.php" TargetMode="External"/><Relationship Id="rId6" Type="http://schemas.openxmlformats.org/officeDocument/2006/relationships/hyperlink" Target="http://www.ksla.com/story/24477722/epa-looking-at-options-to-burn-15-million-pounds-of-explosive-powder/" TargetMode="External"/><Relationship Id="rId7" Type="http://schemas.openxmlformats.org/officeDocument/2006/relationships/image" Target="../media/image4.tiff"/><Relationship Id="rId8" Type="http://schemas.openxmlformats.org/officeDocument/2006/relationships/image" Target="../media/image5.tiff"/><Relationship Id="rId9" Type="http://schemas.openxmlformats.org/officeDocument/2006/relationships/image" Target="../media/image6.tiff"/><Relationship Id="rId10" Type="http://schemas.openxmlformats.org/officeDocument/2006/relationships/image" Target="../media/image7.tiff"/><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4.emf"/></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37.png"/><Relationship Id="rId6" Type="http://schemas.openxmlformats.org/officeDocument/2006/relationships/image" Target="../media/image38.png"/><Relationship Id="rId7" Type="http://schemas.openxmlformats.org/officeDocument/2006/relationships/image" Target="../media/image39.png"/><Relationship Id="rId8" Type="http://schemas.openxmlformats.org/officeDocument/2006/relationships/image" Target="../media/image40.png"/><Relationship Id="rId9" Type="http://schemas.openxmlformats.org/officeDocument/2006/relationships/image" Target="../media/image41.png"/><Relationship Id="rId10"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50.png"/><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3" Type="http://schemas.openxmlformats.org/officeDocument/2006/relationships/image" Target="../media/image51.png"/><Relationship Id="rId4" Type="http://schemas.openxmlformats.org/officeDocument/2006/relationships/image" Target="../media/image52.png"/><Relationship Id="rId5" Type="http://schemas.openxmlformats.org/officeDocument/2006/relationships/image" Target="../media/image53.png"/><Relationship Id="rId6" Type="http://schemas.openxmlformats.org/officeDocument/2006/relationships/image" Target="../media/image54.png"/><Relationship Id="rId7" Type="http://schemas.openxmlformats.org/officeDocument/2006/relationships/image" Target="../media/image55.png"/><Relationship Id="rId8" Type="http://schemas.openxmlformats.org/officeDocument/2006/relationships/image" Target="../media/image56.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image" Target="../media/image2.tiff"/><Relationship Id="rId5" Type="http://schemas.openxmlformats.org/officeDocument/2006/relationships/image" Target="../media/image3.tiff"/><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10.png"/><Relationship Id="rId7" Type="http://schemas.openxmlformats.org/officeDocument/2006/relationships/image" Target="../media/image11.png"/><Relationship Id="rId8" Type="http://schemas.openxmlformats.org/officeDocument/2006/relationships/image" Target="../media/image12.png"/><Relationship Id="rId1" Type="http://schemas.openxmlformats.org/officeDocument/2006/relationships/tags" Target="../tags/tag1.xml"/><Relationship Id="rId2"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27B646-FAE5-DD4D-9D37-D9B3459C7F8C}"/>
              </a:ext>
            </a:extLst>
          </p:cNvPr>
          <p:cNvSpPr>
            <a:spLocks noGrp="1"/>
          </p:cNvSpPr>
          <p:nvPr>
            <p:ph type="ctrTitle"/>
          </p:nvPr>
        </p:nvSpPr>
        <p:spPr>
          <a:xfrm>
            <a:off x="411480" y="841772"/>
            <a:ext cx="8332470" cy="1790700"/>
          </a:xfrm>
        </p:spPr>
        <p:txBody>
          <a:bodyPr>
            <a:noAutofit/>
          </a:bodyPr>
          <a:lstStyle/>
          <a:p>
            <a:r>
              <a:rPr kumimoji="1" lang="en-US" altLang="zh-CN" sz="4200" dirty="0"/>
              <a:t>Multispectral Imaging for</a:t>
            </a:r>
            <a:br>
              <a:rPr kumimoji="1" lang="en-US" altLang="zh-CN" sz="4200" dirty="0"/>
            </a:br>
            <a:r>
              <a:rPr kumimoji="1" lang="en-US" altLang="zh-CN" sz="4200" dirty="0"/>
              <a:t>Fine-Grained Recognition of Powders</a:t>
            </a:r>
            <a:br>
              <a:rPr kumimoji="1" lang="en-US" altLang="zh-CN" sz="4200" dirty="0"/>
            </a:br>
            <a:r>
              <a:rPr kumimoji="1" lang="en-US" altLang="zh-CN" sz="4200" dirty="0"/>
              <a:t>on Complex Backgrounds</a:t>
            </a:r>
            <a:endParaRPr kumimoji="1" lang="zh-CN" altLang="en-US" sz="4200" dirty="0"/>
          </a:p>
        </p:txBody>
      </p:sp>
      <p:sp>
        <p:nvSpPr>
          <p:cNvPr id="3" name="副标题 2">
            <a:extLst>
              <a:ext uri="{FF2B5EF4-FFF2-40B4-BE49-F238E27FC236}">
                <a16:creationId xmlns:a16="http://schemas.microsoft.com/office/drawing/2014/main" xmlns="" id="{CD9D026B-9BC8-FE4B-8EBE-98ACBE363E38}"/>
              </a:ext>
            </a:extLst>
          </p:cNvPr>
          <p:cNvSpPr>
            <a:spLocks noGrp="1"/>
          </p:cNvSpPr>
          <p:nvPr>
            <p:ph type="subTitle" idx="1"/>
          </p:nvPr>
        </p:nvSpPr>
        <p:spPr>
          <a:xfrm>
            <a:off x="-194310" y="2481064"/>
            <a:ext cx="9532620" cy="1241822"/>
          </a:xfrm>
        </p:spPr>
        <p:txBody>
          <a:bodyPr>
            <a:noAutofit/>
          </a:bodyPr>
          <a:lstStyle/>
          <a:p>
            <a:endParaRPr kumimoji="1" lang="en-US" altLang="zh-CN" sz="2400" dirty="0"/>
          </a:p>
          <a:p>
            <a:r>
              <a:rPr kumimoji="1" lang="en-US" altLang="zh-CN" sz="2400" dirty="0" err="1"/>
              <a:t>Tiancheng</a:t>
            </a:r>
            <a:r>
              <a:rPr kumimoji="1" lang="en-US" altLang="zh-CN" sz="2400" dirty="0"/>
              <a:t> </a:t>
            </a:r>
            <a:r>
              <a:rPr kumimoji="1" lang="en-US" altLang="zh-CN" sz="2400" dirty="0" err="1"/>
              <a:t>Zhi</a:t>
            </a:r>
            <a:r>
              <a:rPr kumimoji="1" lang="en-US" altLang="zh-CN" sz="2400" dirty="0"/>
              <a:t>, Bernardo R. Pires, Martial Hebert, </a:t>
            </a:r>
            <a:r>
              <a:rPr kumimoji="1" lang="en-US" altLang="zh-CN" sz="2400" dirty="0" err="1"/>
              <a:t>Srinivasa</a:t>
            </a:r>
            <a:r>
              <a:rPr kumimoji="1" lang="en-US" altLang="zh-CN" sz="2400" dirty="0"/>
              <a:t> G. Narasimhan</a:t>
            </a:r>
          </a:p>
          <a:p>
            <a:r>
              <a:rPr kumimoji="1" lang="en-US" altLang="zh-CN" sz="2400"/>
              <a:t>Carnegie </a:t>
            </a:r>
            <a:r>
              <a:rPr kumimoji="1" lang="en-US" altLang="zh-CN" sz="2400" dirty="0"/>
              <a:t>Mellon University</a:t>
            </a:r>
            <a:endParaRPr kumimoji="1" lang="zh-CN" altLang="en-US" sz="2400" dirty="0"/>
          </a:p>
        </p:txBody>
      </p:sp>
      <p:pic>
        <p:nvPicPr>
          <p:cNvPr id="4" name="图片 3">
            <a:extLst>
              <a:ext uri="{FF2B5EF4-FFF2-40B4-BE49-F238E27FC236}">
                <a16:creationId xmlns:a16="http://schemas.microsoft.com/office/drawing/2014/main" xmlns="" id="{FC02703A-1529-944A-902B-0E7C6F5500D7}"/>
              </a:ext>
            </a:extLst>
          </p:cNvPr>
          <p:cNvPicPr>
            <a:picLocks noChangeAspect="1"/>
          </p:cNvPicPr>
          <p:nvPr/>
        </p:nvPicPr>
        <p:blipFill>
          <a:blip r:embed="rId3"/>
          <a:stretch>
            <a:fillRect/>
          </a:stretch>
        </p:blipFill>
        <p:spPr>
          <a:xfrm>
            <a:off x="571500" y="3769045"/>
            <a:ext cx="1335403" cy="1335403"/>
          </a:xfrm>
          <a:prstGeom prst="rect">
            <a:avLst/>
          </a:prstGeom>
        </p:spPr>
      </p:pic>
      <p:pic>
        <p:nvPicPr>
          <p:cNvPr id="5" name="图片 4">
            <a:extLst>
              <a:ext uri="{FF2B5EF4-FFF2-40B4-BE49-F238E27FC236}">
                <a16:creationId xmlns:a16="http://schemas.microsoft.com/office/drawing/2014/main" xmlns="" id="{D35DAEFA-0273-784A-81D9-0700D1041428}"/>
              </a:ext>
            </a:extLst>
          </p:cNvPr>
          <p:cNvPicPr>
            <a:picLocks noChangeAspect="1"/>
          </p:cNvPicPr>
          <p:nvPr/>
        </p:nvPicPr>
        <p:blipFill>
          <a:blip r:embed="rId4"/>
          <a:stretch>
            <a:fillRect/>
          </a:stretch>
        </p:blipFill>
        <p:spPr>
          <a:xfrm>
            <a:off x="4972050" y="4027970"/>
            <a:ext cx="3600450" cy="817552"/>
          </a:xfrm>
          <a:prstGeom prst="rect">
            <a:avLst/>
          </a:prstGeom>
        </p:spPr>
      </p:pic>
      <p:pic>
        <p:nvPicPr>
          <p:cNvPr id="6" name="图片 5">
            <a:extLst>
              <a:ext uri="{FF2B5EF4-FFF2-40B4-BE49-F238E27FC236}">
                <a16:creationId xmlns:a16="http://schemas.microsoft.com/office/drawing/2014/main" xmlns="" id="{FA25D032-4925-444D-A480-4D4708478EB6}"/>
              </a:ext>
            </a:extLst>
          </p:cNvPr>
          <p:cNvPicPr>
            <a:picLocks noChangeAspect="1"/>
          </p:cNvPicPr>
          <p:nvPr/>
        </p:nvPicPr>
        <p:blipFill>
          <a:blip r:embed="rId5"/>
          <a:stretch>
            <a:fillRect/>
          </a:stretch>
        </p:blipFill>
        <p:spPr>
          <a:xfrm>
            <a:off x="2021203" y="4017017"/>
            <a:ext cx="3421360" cy="839458"/>
          </a:xfrm>
          <a:prstGeom prst="rect">
            <a:avLst/>
          </a:prstGeom>
        </p:spPr>
      </p:pic>
    </p:spTree>
    <p:extLst>
      <p:ext uri="{BB962C8B-B14F-4D97-AF65-F5344CB8AC3E}">
        <p14:creationId xmlns:p14="http://schemas.microsoft.com/office/powerpoint/2010/main" val="2881801703"/>
      </p:ext>
    </p:extLst>
  </p:cSld>
  <p:clrMapOvr>
    <a:masterClrMapping/>
  </p:clrMapOvr>
  <mc:AlternateContent xmlns:mc="http://schemas.openxmlformats.org/markup-compatibility/2006" xmlns:p14="http://schemas.microsoft.com/office/powerpoint/2010/main">
    <mc:Choice Requires="p14">
      <p:transition spd="slow" p14:dur="2000" advTm="13445"/>
    </mc:Choice>
    <mc:Fallback xmlns="">
      <p:transition spd="slow" advTm="13445"/>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pic>
        <p:nvPicPr>
          <p:cNvPr id="7" name="图片 6">
            <a:extLst>
              <a:ext uri="{FF2B5EF4-FFF2-40B4-BE49-F238E27FC236}">
                <a16:creationId xmlns:a16="http://schemas.microsoft.com/office/drawing/2014/main" xmlns="" id="{E836DB0C-C92D-5044-A32F-7A1420CF257E}"/>
              </a:ext>
            </a:extLst>
          </p:cNvPr>
          <p:cNvPicPr>
            <a:picLocks noChangeAspect="1"/>
          </p:cNvPicPr>
          <p:nvPr/>
        </p:nvPicPr>
        <p:blipFill>
          <a:blip r:embed="rId3"/>
          <a:stretch>
            <a:fillRect/>
          </a:stretch>
        </p:blipFill>
        <p:spPr>
          <a:xfrm>
            <a:off x="2944368" y="877824"/>
            <a:ext cx="3246120" cy="2885440"/>
          </a:xfrm>
          <a:prstGeom prst="rect">
            <a:avLst/>
          </a:prstGeom>
        </p:spPr>
      </p:pic>
      <p:sp>
        <p:nvSpPr>
          <p:cNvPr id="8" name="矩形 7">
            <a:extLst>
              <a:ext uri="{FF2B5EF4-FFF2-40B4-BE49-F238E27FC236}">
                <a16:creationId xmlns:a16="http://schemas.microsoft.com/office/drawing/2014/main" xmlns="" id="{77068C37-5A8B-5342-A6ED-9E90DA82BB8D}"/>
              </a:ext>
            </a:extLst>
          </p:cNvPr>
          <p:cNvSpPr/>
          <p:nvPr/>
        </p:nvSpPr>
        <p:spPr>
          <a:xfrm>
            <a:off x="7456867" y="3897197"/>
            <a:ext cx="999794"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spTree>
    <p:extLst>
      <p:ext uri="{BB962C8B-B14F-4D97-AF65-F5344CB8AC3E}">
        <p14:creationId xmlns:p14="http://schemas.microsoft.com/office/powerpoint/2010/main" val="3644800057"/>
      </p:ext>
    </p:extLst>
  </p:cSld>
  <p:clrMapOvr>
    <a:masterClrMapping/>
  </p:clrMapOvr>
  <mc:AlternateContent xmlns:mc="http://schemas.openxmlformats.org/markup-compatibility/2006" xmlns:p14="http://schemas.microsoft.com/office/powerpoint/2010/main">
    <mc:Choice Requires="p14">
      <p:transition spd="slow" p14:dur="2000" advTm="4561"/>
    </mc:Choice>
    <mc:Fallback xmlns="">
      <p:transition spd="slow" advTm="4561"/>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6" name="表格 5">
            <a:extLst>
              <a:ext uri="{FF2B5EF4-FFF2-40B4-BE49-F238E27FC236}">
                <a16:creationId xmlns:a16="http://schemas.microsoft.com/office/drawing/2014/main" xmlns="" id="{30670F28-7978-3E4E-9861-B30C8588FC91}"/>
              </a:ext>
            </a:extLst>
          </p:cNvPr>
          <p:cNvGraphicFramePr>
            <a:graphicFrameLocks noGrp="1"/>
          </p:cNvGraphicFramePr>
          <p:nvPr/>
        </p:nvGraphicFramePr>
        <p:xfrm>
          <a:off x="918758" y="1260442"/>
          <a:ext cx="7638765" cy="885148"/>
        </p:xfrm>
        <a:graphic>
          <a:graphicData uri="http://schemas.openxmlformats.org/drawingml/2006/table">
            <a:tbl>
              <a:tblPr firstRow="1" bandRow="1">
                <a:tableStyleId>{5C22544A-7EE6-4342-B048-85BDC9FD1C3A}</a:tableStyleId>
              </a:tblPr>
              <a:tblGrid>
                <a:gridCol w="1762791">
                  <a:extLst>
                    <a:ext uri="{9D8B030D-6E8A-4147-A177-3AD203B41FA5}">
                      <a16:colId xmlns:a16="http://schemas.microsoft.com/office/drawing/2014/main" xmlns="" val="1936231318"/>
                    </a:ext>
                  </a:extLst>
                </a:gridCol>
                <a:gridCol w="1762791">
                  <a:extLst>
                    <a:ext uri="{9D8B030D-6E8A-4147-A177-3AD203B41FA5}">
                      <a16:colId xmlns:a16="http://schemas.microsoft.com/office/drawing/2014/main" xmlns="" val="1570930887"/>
                    </a:ext>
                  </a:extLst>
                </a:gridCol>
                <a:gridCol w="4113183">
                  <a:extLst>
                    <a:ext uri="{9D8B030D-6E8A-4147-A177-3AD203B41FA5}">
                      <a16:colId xmlns:a16="http://schemas.microsoft.com/office/drawing/2014/main" xmlns="" val="608017286"/>
                    </a:ext>
                  </a:extLst>
                </a:gridCol>
              </a:tblGrid>
              <a:tr h="885148">
                <a:tc>
                  <a:txBody>
                    <a:bodyPr/>
                    <a:lstStyle/>
                    <a:p>
                      <a:pPr algn="ctr"/>
                      <a:r>
                        <a:rPr lang="en-US" altLang="zh-CN" sz="1700" dirty="0"/>
                        <a:t>Visible Light</a:t>
                      </a:r>
                    </a:p>
                    <a:p>
                      <a:pPr algn="ctr"/>
                      <a:r>
                        <a:rPr lang="en-US" altLang="zh-CN" sz="1700" dirty="0"/>
                        <a:t>(RGB)</a:t>
                      </a:r>
                    </a:p>
                    <a:p>
                      <a:pPr algn="ctr"/>
                      <a:r>
                        <a:rPr lang="en-US" altLang="zh-CN" sz="1700" dirty="0"/>
                        <a:t>400-700nm</a:t>
                      </a:r>
                      <a:endParaRPr lang="zh-CN" altLang="en-US" sz="1700" dirty="0"/>
                    </a:p>
                  </a:txBody>
                  <a:tcPr marL="85937" marR="85937" marT="42968" marB="42968"/>
                </a:tc>
                <a:tc>
                  <a:txBody>
                    <a:bodyPr/>
                    <a:lstStyle/>
                    <a:p>
                      <a:pPr algn="ctr"/>
                      <a:r>
                        <a:rPr lang="en-US" altLang="zh-CN" sz="1700" dirty="0"/>
                        <a:t>Near Infrared</a:t>
                      </a:r>
                    </a:p>
                    <a:p>
                      <a:pPr algn="ctr"/>
                      <a:r>
                        <a:rPr lang="en-US" altLang="zh-CN" sz="1700" dirty="0"/>
                        <a:t>(NIR)</a:t>
                      </a:r>
                    </a:p>
                    <a:p>
                      <a:pPr algn="ctr"/>
                      <a:r>
                        <a:rPr lang="en-US" altLang="zh-CN" sz="1700" dirty="0"/>
                        <a:t>700-1000nm</a:t>
                      </a:r>
                      <a:endParaRPr lang="zh-CN" altLang="en-US" sz="1700" dirty="0"/>
                    </a:p>
                  </a:txBody>
                  <a:tcPr marL="85937" marR="85937" marT="42968" marB="42968"/>
                </a:tc>
                <a:tc>
                  <a:txBody>
                    <a:bodyPr/>
                    <a:lstStyle/>
                    <a:p>
                      <a:pPr algn="ctr"/>
                      <a:r>
                        <a:rPr lang="en-US" altLang="zh-CN" sz="1700" dirty="0"/>
                        <a:t>Short-wave Infrared</a:t>
                      </a:r>
                    </a:p>
                    <a:p>
                      <a:pPr algn="ctr"/>
                      <a:r>
                        <a:rPr lang="en-US" altLang="zh-CN" sz="1700" dirty="0"/>
                        <a:t>(SWIR)</a:t>
                      </a:r>
                    </a:p>
                    <a:p>
                      <a:pPr algn="ctr"/>
                      <a:r>
                        <a:rPr lang="en-US" altLang="zh-CN" sz="1700" dirty="0"/>
                        <a:t>1000-1700nm</a:t>
                      </a:r>
                      <a:endParaRPr lang="zh-CN" altLang="en-US" sz="1700" dirty="0"/>
                    </a:p>
                  </a:txBody>
                  <a:tcPr marL="85937" marR="85937" marT="42968" marB="42968"/>
                </a:tc>
                <a:extLst>
                  <a:ext uri="{0D108BD9-81ED-4DB2-BD59-A6C34878D82A}">
                    <a16:rowId xmlns:a16="http://schemas.microsoft.com/office/drawing/2014/main" xmlns="" val="2158359350"/>
                  </a:ext>
                </a:extLst>
              </a:tr>
            </a:tbl>
          </a:graphicData>
        </a:graphic>
      </p:graphicFrame>
      <p:pic>
        <p:nvPicPr>
          <p:cNvPr id="7" name="图片 6">
            <a:extLst>
              <a:ext uri="{FF2B5EF4-FFF2-40B4-BE49-F238E27FC236}">
                <a16:creationId xmlns:a16="http://schemas.microsoft.com/office/drawing/2014/main" xmlns="" id="{FCD49B35-B635-A24A-AFEB-78FCFF747E33}"/>
              </a:ext>
            </a:extLst>
          </p:cNvPr>
          <p:cNvPicPr>
            <a:picLocks noChangeAspect="1"/>
          </p:cNvPicPr>
          <p:nvPr/>
        </p:nvPicPr>
        <p:blipFill>
          <a:blip r:embed="rId3"/>
          <a:stretch>
            <a:fillRect/>
          </a:stretch>
        </p:blipFill>
        <p:spPr>
          <a:xfrm>
            <a:off x="2966442" y="2423160"/>
            <a:ext cx="1206818" cy="1072727"/>
          </a:xfrm>
          <a:prstGeom prst="rect">
            <a:avLst/>
          </a:prstGeom>
        </p:spPr>
      </p:pic>
      <p:pic>
        <p:nvPicPr>
          <p:cNvPr id="8" name="图片 7">
            <a:extLst>
              <a:ext uri="{FF2B5EF4-FFF2-40B4-BE49-F238E27FC236}">
                <a16:creationId xmlns:a16="http://schemas.microsoft.com/office/drawing/2014/main" xmlns="" id="{7ABBF25F-4D21-CB4D-9336-9CD9EE4C5F29}"/>
              </a:ext>
            </a:extLst>
          </p:cNvPr>
          <p:cNvPicPr>
            <a:picLocks noChangeAspect="1"/>
          </p:cNvPicPr>
          <p:nvPr/>
        </p:nvPicPr>
        <p:blipFill>
          <a:blip r:embed="rId4"/>
          <a:stretch>
            <a:fillRect/>
          </a:stretch>
        </p:blipFill>
        <p:spPr>
          <a:xfrm>
            <a:off x="1273088" y="2423160"/>
            <a:ext cx="1206818" cy="1072727"/>
          </a:xfrm>
          <a:prstGeom prst="rect">
            <a:avLst/>
          </a:prstGeom>
        </p:spPr>
      </p:pic>
      <p:pic>
        <p:nvPicPr>
          <p:cNvPr id="9" name="图片 8">
            <a:extLst>
              <a:ext uri="{FF2B5EF4-FFF2-40B4-BE49-F238E27FC236}">
                <a16:creationId xmlns:a16="http://schemas.microsoft.com/office/drawing/2014/main" xmlns="" id="{CBE93122-D148-C24A-BA5C-EBA20572C8DB}"/>
              </a:ext>
            </a:extLst>
          </p:cNvPr>
          <p:cNvPicPr>
            <a:picLocks noChangeAspect="1"/>
          </p:cNvPicPr>
          <p:nvPr/>
        </p:nvPicPr>
        <p:blipFill>
          <a:blip r:embed="rId5"/>
          <a:stretch>
            <a:fillRect/>
          </a:stretch>
        </p:blipFill>
        <p:spPr>
          <a:xfrm>
            <a:off x="5189982" y="2423160"/>
            <a:ext cx="1206818" cy="1072727"/>
          </a:xfrm>
          <a:prstGeom prst="rect">
            <a:avLst/>
          </a:prstGeom>
        </p:spPr>
      </p:pic>
      <p:pic>
        <p:nvPicPr>
          <p:cNvPr id="10" name="图片 9">
            <a:extLst>
              <a:ext uri="{FF2B5EF4-FFF2-40B4-BE49-F238E27FC236}">
                <a16:creationId xmlns:a16="http://schemas.microsoft.com/office/drawing/2014/main" xmlns="" id="{44D98254-D427-1C44-8FFD-4061760C3C4A}"/>
              </a:ext>
            </a:extLst>
          </p:cNvPr>
          <p:cNvPicPr>
            <a:picLocks noChangeAspect="1"/>
          </p:cNvPicPr>
          <p:nvPr/>
        </p:nvPicPr>
        <p:blipFill>
          <a:blip r:embed="rId6"/>
          <a:stretch>
            <a:fillRect/>
          </a:stretch>
        </p:blipFill>
        <p:spPr>
          <a:xfrm>
            <a:off x="6810113" y="3773457"/>
            <a:ext cx="1206818" cy="1072727"/>
          </a:xfrm>
          <a:prstGeom prst="rect">
            <a:avLst/>
          </a:prstGeom>
        </p:spPr>
      </p:pic>
      <p:pic>
        <p:nvPicPr>
          <p:cNvPr id="11" name="图片 10">
            <a:extLst>
              <a:ext uri="{FF2B5EF4-FFF2-40B4-BE49-F238E27FC236}">
                <a16:creationId xmlns:a16="http://schemas.microsoft.com/office/drawing/2014/main" xmlns="" id="{013CB22B-18B3-B54D-A3AD-A791F4C86708}"/>
              </a:ext>
            </a:extLst>
          </p:cNvPr>
          <p:cNvPicPr>
            <a:picLocks noChangeAspect="1"/>
          </p:cNvPicPr>
          <p:nvPr/>
        </p:nvPicPr>
        <p:blipFill>
          <a:blip r:embed="rId7"/>
          <a:stretch>
            <a:fillRect/>
          </a:stretch>
        </p:blipFill>
        <p:spPr>
          <a:xfrm>
            <a:off x="6810113" y="2423160"/>
            <a:ext cx="1206818" cy="1072727"/>
          </a:xfrm>
          <a:prstGeom prst="rect">
            <a:avLst/>
          </a:prstGeom>
        </p:spPr>
      </p:pic>
      <p:pic>
        <p:nvPicPr>
          <p:cNvPr id="12" name="图片 11">
            <a:extLst>
              <a:ext uri="{FF2B5EF4-FFF2-40B4-BE49-F238E27FC236}">
                <a16:creationId xmlns:a16="http://schemas.microsoft.com/office/drawing/2014/main" xmlns="" id="{A8500129-C7FE-8242-B124-C53C541A90FC}"/>
              </a:ext>
            </a:extLst>
          </p:cNvPr>
          <p:cNvPicPr>
            <a:picLocks noChangeAspect="1"/>
          </p:cNvPicPr>
          <p:nvPr/>
        </p:nvPicPr>
        <p:blipFill>
          <a:blip r:embed="rId8"/>
          <a:stretch>
            <a:fillRect/>
          </a:stretch>
        </p:blipFill>
        <p:spPr>
          <a:xfrm>
            <a:off x="5189982" y="3773457"/>
            <a:ext cx="1206818" cy="1072727"/>
          </a:xfrm>
          <a:prstGeom prst="rect">
            <a:avLst/>
          </a:prstGeom>
        </p:spPr>
      </p:pic>
    </p:spTree>
    <p:extLst>
      <p:ext uri="{BB962C8B-B14F-4D97-AF65-F5344CB8AC3E}">
        <p14:creationId xmlns:p14="http://schemas.microsoft.com/office/powerpoint/2010/main" val="2559074600"/>
      </p:ext>
    </p:extLst>
  </p:cSld>
  <p:clrMapOvr>
    <a:masterClrMapping/>
  </p:clrMapOvr>
  <mc:AlternateContent xmlns:mc="http://schemas.openxmlformats.org/markup-compatibility/2006" xmlns:p14="http://schemas.microsoft.com/office/powerpoint/2010/main">
    <mc:Choice Requires="p14">
      <p:transition spd="slow" p14:dur="2000" advTm="10628"/>
    </mc:Choice>
    <mc:Fallback xmlns="">
      <p:transition spd="slow" advTm="10628"/>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F8BF6604-64AC-6A46-A65D-45A0F69994C4}"/>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pSp>
        <p:nvGrpSpPr>
          <p:cNvPr id="39" name="组合 38">
            <a:extLst>
              <a:ext uri="{FF2B5EF4-FFF2-40B4-BE49-F238E27FC236}">
                <a16:creationId xmlns:a16="http://schemas.microsoft.com/office/drawing/2014/main" xmlns="" id="{F69B5C5F-588C-FF4A-A98E-A740234AC9BA}"/>
              </a:ext>
            </a:extLst>
          </p:cNvPr>
          <p:cNvGrpSpPr/>
          <p:nvPr/>
        </p:nvGrpSpPr>
        <p:grpSpPr>
          <a:xfrm>
            <a:off x="2703564" y="1765744"/>
            <a:ext cx="914400" cy="1399164"/>
            <a:chOff x="2750058" y="1750246"/>
            <a:chExt cx="914400" cy="1399164"/>
          </a:xfrm>
        </p:grpSpPr>
        <p:sp>
          <p:nvSpPr>
            <p:cNvPr id="7" name="矩形 6">
              <a:extLst>
                <a:ext uri="{FF2B5EF4-FFF2-40B4-BE49-F238E27FC236}">
                  <a16:creationId xmlns:a16="http://schemas.microsoft.com/office/drawing/2014/main" xmlns="" id="{0B8135E0-FBF0-FF4C-841E-655E5E2ACC29}"/>
                </a:ext>
              </a:extLst>
            </p:cNvPr>
            <p:cNvSpPr/>
            <p:nvPr/>
          </p:nvSpPr>
          <p:spPr>
            <a:xfrm rot="18900000">
              <a:off x="2750058" y="1750246"/>
              <a:ext cx="914400" cy="914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xmlns="" id="{6591B80C-14F4-8346-9968-776940B93220}"/>
                </a:ext>
              </a:extLst>
            </p:cNvPr>
            <p:cNvSpPr/>
            <p:nvPr/>
          </p:nvSpPr>
          <p:spPr>
            <a:xfrm rot="2700000">
              <a:off x="2750058" y="2646490"/>
              <a:ext cx="914400" cy="914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grpSp>
        <p:nvGrpSpPr>
          <p:cNvPr id="40" name="组合 39">
            <a:extLst>
              <a:ext uri="{FF2B5EF4-FFF2-40B4-BE49-F238E27FC236}">
                <a16:creationId xmlns:a16="http://schemas.microsoft.com/office/drawing/2014/main" xmlns="" id="{9E017BFA-5B56-2B4B-BFFF-3A770638279D}"/>
              </a:ext>
            </a:extLst>
          </p:cNvPr>
          <p:cNvGrpSpPr/>
          <p:nvPr/>
        </p:nvGrpSpPr>
        <p:grpSpPr>
          <a:xfrm>
            <a:off x="6253988" y="1220353"/>
            <a:ext cx="2687044" cy="2774081"/>
            <a:chOff x="6300482" y="1204855"/>
            <a:chExt cx="2687044" cy="2774081"/>
          </a:xfrm>
        </p:grpSpPr>
        <p:sp>
          <p:nvSpPr>
            <p:cNvPr id="20" name="任意形状 19">
              <a:extLst>
                <a:ext uri="{FF2B5EF4-FFF2-40B4-BE49-F238E27FC236}">
                  <a16:creationId xmlns:a16="http://schemas.microsoft.com/office/drawing/2014/main" xmlns="" id="{97E20D2F-DE04-4441-B52B-964B07B3E55A}"/>
                </a:ext>
              </a:extLst>
            </p:cNvPr>
            <p:cNvSpPr/>
            <p:nvPr/>
          </p:nvSpPr>
          <p:spPr>
            <a:xfrm>
              <a:off x="6748929" y="2494259"/>
              <a:ext cx="1182668" cy="142545"/>
            </a:xfrm>
            <a:custGeom>
              <a:avLst/>
              <a:gdLst>
                <a:gd name="connsiteX0" fmla="*/ 0 w 2743200"/>
                <a:gd name="connsiteY0" fmla="*/ 418455 h 526943"/>
                <a:gd name="connsiteX1" fmla="*/ 495945 w 2743200"/>
                <a:gd name="connsiteY1" fmla="*/ 0 h 526943"/>
                <a:gd name="connsiteX2" fmla="*/ 1704813 w 2743200"/>
                <a:gd name="connsiteY2" fmla="*/ 340963 h 526943"/>
                <a:gd name="connsiteX3" fmla="*/ 2138766 w 2743200"/>
                <a:gd name="connsiteY3" fmla="*/ 123987 h 526943"/>
                <a:gd name="connsiteX4" fmla="*/ 2743200 w 2743200"/>
                <a:gd name="connsiteY4" fmla="*/ 433953 h 526943"/>
                <a:gd name="connsiteX5" fmla="*/ 1100379 w 2743200"/>
                <a:gd name="connsiteY5" fmla="*/ 526943 h 526943"/>
                <a:gd name="connsiteX6" fmla="*/ 650929 w 2743200"/>
                <a:gd name="connsiteY6" fmla="*/ 495946 h 526943"/>
                <a:gd name="connsiteX7" fmla="*/ 170481 w 2743200"/>
                <a:gd name="connsiteY7" fmla="*/ 511445 h 526943"/>
                <a:gd name="connsiteX8" fmla="*/ 0 w 2743200"/>
                <a:gd name="connsiteY8" fmla="*/ 418455 h 526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43200" h="526943">
                  <a:moveTo>
                    <a:pt x="0" y="418455"/>
                  </a:moveTo>
                  <a:lnTo>
                    <a:pt x="495945" y="0"/>
                  </a:lnTo>
                  <a:lnTo>
                    <a:pt x="1704813" y="340963"/>
                  </a:lnTo>
                  <a:lnTo>
                    <a:pt x="2138766" y="123987"/>
                  </a:lnTo>
                  <a:lnTo>
                    <a:pt x="2743200" y="433953"/>
                  </a:lnTo>
                  <a:lnTo>
                    <a:pt x="1100379" y="526943"/>
                  </a:lnTo>
                  <a:lnTo>
                    <a:pt x="650929" y="495946"/>
                  </a:lnTo>
                  <a:lnTo>
                    <a:pt x="170481" y="511445"/>
                  </a:lnTo>
                  <a:lnTo>
                    <a:pt x="0" y="418455"/>
                  </a:lnTo>
                  <a:close/>
                </a:path>
              </a:pathLst>
            </a:cu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xmlns="" id="{007B27CB-C08C-C642-BD5C-83503BCEFD65}"/>
                </a:ext>
              </a:extLst>
            </p:cNvPr>
            <p:cNvSpPr/>
            <p:nvPr/>
          </p:nvSpPr>
          <p:spPr>
            <a:xfrm rot="2700000">
              <a:off x="6723850" y="2073535"/>
              <a:ext cx="1828800" cy="91440"/>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矩形 17">
              <a:extLst>
                <a:ext uri="{FF2B5EF4-FFF2-40B4-BE49-F238E27FC236}">
                  <a16:creationId xmlns:a16="http://schemas.microsoft.com/office/drawing/2014/main" xmlns="" id="{C0AC7D7E-B0D1-7941-844F-C2B5BFDC8041}"/>
                </a:ext>
              </a:extLst>
            </p:cNvPr>
            <p:cNvSpPr/>
            <p:nvPr/>
          </p:nvSpPr>
          <p:spPr>
            <a:xfrm>
              <a:off x="6300482" y="2613777"/>
              <a:ext cx="2687044" cy="1365159"/>
            </a:xfrm>
            <a:prstGeom prst="rect">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cxnSp>
        <p:nvCxnSpPr>
          <p:cNvPr id="24" name="直线箭头连接符 23">
            <a:extLst>
              <a:ext uri="{FF2B5EF4-FFF2-40B4-BE49-F238E27FC236}">
                <a16:creationId xmlns:a16="http://schemas.microsoft.com/office/drawing/2014/main" xmlns="" id="{79F80762-59C0-394E-94BE-F81E513832C7}"/>
              </a:ext>
            </a:extLst>
          </p:cNvPr>
          <p:cNvCxnSpPr>
            <a:cxnSpLocks/>
          </p:cNvCxnSpPr>
          <p:nvPr/>
        </p:nvCxnSpPr>
        <p:spPr>
          <a:xfrm>
            <a:off x="3182272" y="1857958"/>
            <a:ext cx="4001614" cy="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xmlns="" id="{E425C110-9EE6-B14E-B62D-9B79948860CB}"/>
              </a:ext>
            </a:extLst>
          </p:cNvPr>
          <p:cNvCxnSpPr>
            <a:cxnSpLocks/>
          </p:cNvCxnSpPr>
          <p:nvPr/>
        </p:nvCxnSpPr>
        <p:spPr>
          <a:xfrm>
            <a:off x="2579580" y="1857958"/>
            <a:ext cx="457200" cy="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xmlns="" id="{B0C7AAB6-F305-5642-9E3A-071C8F176C2F}"/>
              </a:ext>
            </a:extLst>
          </p:cNvPr>
          <p:cNvCxnSpPr>
            <a:cxnSpLocks/>
          </p:cNvCxnSpPr>
          <p:nvPr/>
        </p:nvCxnSpPr>
        <p:spPr>
          <a:xfrm>
            <a:off x="7245880" y="1891344"/>
            <a:ext cx="0" cy="651692"/>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xmlns="" id="{7194D4BF-5530-1E40-A076-D50856CC28C9}"/>
              </a:ext>
            </a:extLst>
          </p:cNvPr>
          <p:cNvCxnSpPr>
            <a:cxnSpLocks/>
          </p:cNvCxnSpPr>
          <p:nvPr/>
        </p:nvCxnSpPr>
        <p:spPr>
          <a:xfrm flipV="1">
            <a:off x="3195187" y="1926409"/>
            <a:ext cx="0" cy="73152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xmlns="" id="{C2CE9B2F-1B57-AD43-81DD-B2B83FEA94CB}"/>
              </a:ext>
            </a:extLst>
          </p:cNvPr>
          <p:cNvCxnSpPr>
            <a:cxnSpLocks/>
          </p:cNvCxnSpPr>
          <p:nvPr/>
        </p:nvCxnSpPr>
        <p:spPr>
          <a:xfrm flipV="1">
            <a:off x="3195187" y="2848389"/>
            <a:ext cx="0" cy="45720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xmlns="" id="{6E93B179-6668-D84A-BB1A-36143A2A7477}"/>
              </a:ext>
            </a:extLst>
          </p:cNvPr>
          <p:cNvCxnSpPr>
            <a:cxnSpLocks/>
          </p:cNvCxnSpPr>
          <p:nvPr/>
        </p:nvCxnSpPr>
        <p:spPr>
          <a:xfrm rot="16200000" flipV="1">
            <a:off x="3492667" y="2470196"/>
            <a:ext cx="0" cy="457200"/>
          </a:xfrm>
          <a:prstGeom prst="straightConnector1">
            <a:avLst/>
          </a:prstGeom>
          <a:ln w="63500">
            <a:headEnd type="triangle"/>
            <a:tailEnd type="none"/>
          </a:ln>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xmlns="" id="{E3EE0FCF-8BB7-084B-8D64-D384CA2248FA}"/>
              </a:ext>
            </a:extLst>
          </p:cNvPr>
          <p:cNvGrpSpPr/>
          <p:nvPr/>
        </p:nvGrpSpPr>
        <p:grpSpPr>
          <a:xfrm>
            <a:off x="151885" y="1533335"/>
            <a:ext cx="4348921" cy="2922764"/>
            <a:chOff x="151885" y="1533335"/>
            <a:chExt cx="4348921" cy="2922764"/>
          </a:xfrm>
        </p:grpSpPr>
        <p:grpSp>
          <p:nvGrpSpPr>
            <p:cNvPr id="46" name="组合 45">
              <a:extLst>
                <a:ext uri="{FF2B5EF4-FFF2-40B4-BE49-F238E27FC236}">
                  <a16:creationId xmlns:a16="http://schemas.microsoft.com/office/drawing/2014/main" xmlns="" id="{4DDC0F27-4720-EC48-9AC0-6FD87708F05A}"/>
                </a:ext>
              </a:extLst>
            </p:cNvPr>
            <p:cNvGrpSpPr/>
            <p:nvPr/>
          </p:nvGrpSpPr>
          <p:grpSpPr>
            <a:xfrm>
              <a:off x="151885" y="1533335"/>
              <a:ext cx="4260100" cy="2461099"/>
              <a:chOff x="151885" y="1533335"/>
              <a:chExt cx="4260100" cy="2461099"/>
            </a:xfrm>
          </p:grpSpPr>
          <p:grpSp>
            <p:nvGrpSpPr>
              <p:cNvPr id="38" name="组合 37">
                <a:extLst>
                  <a:ext uri="{FF2B5EF4-FFF2-40B4-BE49-F238E27FC236}">
                    <a16:creationId xmlns:a16="http://schemas.microsoft.com/office/drawing/2014/main" xmlns="" id="{9AB7C34A-9226-4747-A9D7-60DFF4AEB5BA}"/>
                  </a:ext>
                </a:extLst>
              </p:cNvPr>
              <p:cNvGrpSpPr/>
              <p:nvPr/>
            </p:nvGrpSpPr>
            <p:grpSpPr>
              <a:xfrm>
                <a:off x="151885" y="1533335"/>
                <a:ext cx="2417536" cy="2461099"/>
                <a:chOff x="198379" y="1517837"/>
                <a:chExt cx="2417536" cy="2461099"/>
              </a:xfrm>
            </p:grpSpPr>
            <p:sp>
              <p:nvSpPr>
                <p:cNvPr id="5" name="矩形 4">
                  <a:extLst>
                    <a:ext uri="{FF2B5EF4-FFF2-40B4-BE49-F238E27FC236}">
                      <a16:creationId xmlns:a16="http://schemas.microsoft.com/office/drawing/2014/main" xmlns="" id="{98312BD8-23C0-CC4F-8B84-A56AEBF6424F}"/>
                    </a:ext>
                  </a:extLst>
                </p:cNvPr>
                <p:cNvSpPr/>
                <p:nvPr/>
              </p:nvSpPr>
              <p:spPr>
                <a:xfrm>
                  <a:off x="198379" y="1517837"/>
                  <a:ext cx="2294860" cy="2461099"/>
                </a:xfrm>
                <a:prstGeom prst="rect">
                  <a:avLst/>
                </a:prstGeom>
                <a:solidFill>
                  <a:srgbClr val="F5E5C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2400" dirty="0"/>
                </a:p>
              </p:txBody>
            </p:sp>
            <p:sp>
              <p:nvSpPr>
                <p:cNvPr id="6" name="梯形 5">
                  <a:extLst>
                    <a:ext uri="{FF2B5EF4-FFF2-40B4-BE49-F238E27FC236}">
                      <a16:creationId xmlns:a16="http://schemas.microsoft.com/office/drawing/2014/main" xmlns="" id="{A549B24C-A5C5-9543-904D-08318D17728E}"/>
                    </a:ext>
                  </a:extLst>
                </p:cNvPr>
                <p:cNvSpPr/>
                <p:nvPr/>
              </p:nvSpPr>
              <p:spPr>
                <a:xfrm rot="16200000">
                  <a:off x="2259299" y="1778453"/>
                  <a:ext cx="585216" cy="128016"/>
                </a:xfrm>
                <a:prstGeom prst="trapezoid">
                  <a:avLst/>
                </a:prstGeom>
                <a:solidFill>
                  <a:srgbClr val="D7CCC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1" name="组合 10">
                <a:extLst>
                  <a:ext uri="{FF2B5EF4-FFF2-40B4-BE49-F238E27FC236}">
                    <a16:creationId xmlns:a16="http://schemas.microsoft.com/office/drawing/2014/main" xmlns="" id="{2D27C77B-ACA1-5B48-9FFD-1F2E1647F0B0}"/>
                  </a:ext>
                </a:extLst>
              </p:cNvPr>
              <p:cNvGrpSpPr/>
              <p:nvPr/>
            </p:nvGrpSpPr>
            <p:grpSpPr>
              <a:xfrm>
                <a:off x="3729950" y="2463232"/>
                <a:ext cx="682035" cy="463980"/>
                <a:chOff x="3983063" y="2091303"/>
                <a:chExt cx="682035" cy="463980"/>
              </a:xfrm>
            </p:grpSpPr>
            <p:sp>
              <p:nvSpPr>
                <p:cNvPr id="9" name="矩形 8">
                  <a:extLst>
                    <a:ext uri="{FF2B5EF4-FFF2-40B4-BE49-F238E27FC236}">
                      <a16:creationId xmlns:a16="http://schemas.microsoft.com/office/drawing/2014/main" xmlns="" id="{75A895AE-82F0-FB41-8F18-9625017ADF7D}"/>
                    </a:ext>
                  </a:extLst>
                </p:cNvPr>
                <p:cNvSpPr/>
                <p:nvPr/>
              </p:nvSpPr>
              <p:spPr>
                <a:xfrm>
                  <a:off x="4184651" y="2091303"/>
                  <a:ext cx="480447" cy="463980"/>
                </a:xfrm>
                <a:prstGeom prst="rect">
                  <a:avLst/>
                </a:prstGeom>
                <a:solidFill>
                  <a:srgbClr val="FF68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梯形 9">
                  <a:extLst>
                    <a:ext uri="{FF2B5EF4-FFF2-40B4-BE49-F238E27FC236}">
                      <a16:creationId xmlns:a16="http://schemas.microsoft.com/office/drawing/2014/main" xmlns="" id="{AA21C5F9-B73D-4E45-B82F-349AFF8AA343}"/>
                    </a:ext>
                  </a:extLst>
                </p:cNvPr>
                <p:cNvSpPr/>
                <p:nvPr/>
              </p:nvSpPr>
              <p:spPr>
                <a:xfrm rot="5400000">
                  <a:off x="3937741" y="2222500"/>
                  <a:ext cx="292231" cy="201587"/>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nvGrpSpPr>
              <p:cNvPr id="12" name="组合 11">
                <a:extLst>
                  <a:ext uri="{FF2B5EF4-FFF2-40B4-BE49-F238E27FC236}">
                    <a16:creationId xmlns:a16="http://schemas.microsoft.com/office/drawing/2014/main" xmlns="" id="{D86B9059-3132-9F46-A12E-EC5A8A6477F8}"/>
                  </a:ext>
                </a:extLst>
              </p:cNvPr>
              <p:cNvGrpSpPr/>
              <p:nvPr/>
            </p:nvGrpSpPr>
            <p:grpSpPr>
              <a:xfrm rot="5400000">
                <a:off x="2854170" y="3421427"/>
                <a:ext cx="682035" cy="463980"/>
                <a:chOff x="3983063" y="2091303"/>
                <a:chExt cx="682035" cy="463980"/>
              </a:xfrm>
            </p:grpSpPr>
            <p:sp>
              <p:nvSpPr>
                <p:cNvPr id="13" name="矩形 12">
                  <a:extLst>
                    <a:ext uri="{FF2B5EF4-FFF2-40B4-BE49-F238E27FC236}">
                      <a16:creationId xmlns:a16="http://schemas.microsoft.com/office/drawing/2014/main" xmlns="" id="{56096D35-F9CC-FB47-969F-3D46509BB6C0}"/>
                    </a:ext>
                  </a:extLst>
                </p:cNvPr>
                <p:cNvSpPr/>
                <p:nvPr/>
              </p:nvSpPr>
              <p:spPr>
                <a:xfrm>
                  <a:off x="4184651" y="2091303"/>
                  <a:ext cx="480447" cy="463980"/>
                </a:xfrm>
                <a:prstGeom prst="rect">
                  <a:avLst/>
                </a:prstGeom>
                <a:solidFill>
                  <a:srgbClr val="FF686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梯形 13">
                  <a:extLst>
                    <a:ext uri="{FF2B5EF4-FFF2-40B4-BE49-F238E27FC236}">
                      <a16:creationId xmlns:a16="http://schemas.microsoft.com/office/drawing/2014/main" xmlns="" id="{48C1FF61-1335-E447-802A-487D2AC0C910}"/>
                    </a:ext>
                  </a:extLst>
                </p:cNvPr>
                <p:cNvSpPr/>
                <p:nvPr/>
              </p:nvSpPr>
              <p:spPr>
                <a:xfrm rot="5400000">
                  <a:off x="3937741" y="2222500"/>
                  <a:ext cx="292231" cy="201587"/>
                </a:xfrm>
                <a:prstGeom prst="trapezoid">
                  <a:avLst/>
                </a:prstGeom>
                <a:solidFill>
                  <a:schemeClr val="tx1">
                    <a:lumMod val="75000"/>
                    <a:lumOff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grpSp>
        </p:grpSp>
        <p:sp>
          <p:nvSpPr>
            <p:cNvPr id="41" name="文本框 40">
              <a:extLst>
                <a:ext uri="{FF2B5EF4-FFF2-40B4-BE49-F238E27FC236}">
                  <a16:creationId xmlns:a16="http://schemas.microsoft.com/office/drawing/2014/main" xmlns="" id="{4B79E487-224E-354C-A4CA-193F66CCB62F}"/>
                </a:ext>
              </a:extLst>
            </p:cNvPr>
            <p:cNvSpPr txBox="1"/>
            <p:nvPr/>
          </p:nvSpPr>
          <p:spPr>
            <a:xfrm>
              <a:off x="2856101" y="3994434"/>
              <a:ext cx="709168" cy="461665"/>
            </a:xfrm>
            <a:prstGeom prst="rect">
              <a:avLst/>
            </a:prstGeom>
            <a:noFill/>
          </p:spPr>
          <p:txBody>
            <a:bodyPr wrap="none" rtlCol="0">
              <a:spAutoFit/>
            </a:bodyPr>
            <a:lstStyle/>
            <a:p>
              <a:r>
                <a:rPr kumimoji="1" lang="en-US" altLang="zh-CN" sz="2400" dirty="0"/>
                <a:t>RGB</a:t>
              </a:r>
              <a:endParaRPr kumimoji="1" lang="zh-CN" altLang="en-US" sz="2400" dirty="0"/>
            </a:p>
          </p:txBody>
        </p:sp>
        <p:sp>
          <p:nvSpPr>
            <p:cNvPr id="42" name="文本框 41">
              <a:extLst>
                <a:ext uri="{FF2B5EF4-FFF2-40B4-BE49-F238E27FC236}">
                  <a16:creationId xmlns:a16="http://schemas.microsoft.com/office/drawing/2014/main" xmlns="" id="{A92A8ED8-FCEE-9C4C-8658-2405C47CD5C0}"/>
                </a:ext>
              </a:extLst>
            </p:cNvPr>
            <p:cNvSpPr txBox="1"/>
            <p:nvPr/>
          </p:nvSpPr>
          <p:spPr>
            <a:xfrm>
              <a:off x="3873711" y="2909746"/>
              <a:ext cx="627095" cy="461665"/>
            </a:xfrm>
            <a:prstGeom prst="rect">
              <a:avLst/>
            </a:prstGeom>
            <a:noFill/>
          </p:spPr>
          <p:txBody>
            <a:bodyPr wrap="none" rtlCol="0">
              <a:spAutoFit/>
            </a:bodyPr>
            <a:lstStyle/>
            <a:p>
              <a:r>
                <a:rPr kumimoji="1" lang="en-US" altLang="zh-CN" sz="2400" dirty="0"/>
                <a:t>NIR</a:t>
              </a:r>
              <a:endParaRPr kumimoji="1" lang="zh-CN" altLang="en-US" sz="2400" dirty="0"/>
            </a:p>
          </p:txBody>
        </p:sp>
        <p:sp>
          <p:nvSpPr>
            <p:cNvPr id="43" name="文本框 42">
              <a:extLst>
                <a:ext uri="{FF2B5EF4-FFF2-40B4-BE49-F238E27FC236}">
                  <a16:creationId xmlns:a16="http://schemas.microsoft.com/office/drawing/2014/main" xmlns="" id="{8DE85C19-3EF6-1441-8E42-4F4021662189}"/>
                </a:ext>
              </a:extLst>
            </p:cNvPr>
            <p:cNvSpPr txBox="1"/>
            <p:nvPr/>
          </p:nvSpPr>
          <p:spPr>
            <a:xfrm>
              <a:off x="348489" y="2144317"/>
              <a:ext cx="1922001" cy="1200329"/>
            </a:xfrm>
            <a:prstGeom prst="rect">
              <a:avLst/>
            </a:prstGeom>
            <a:noFill/>
          </p:spPr>
          <p:txBody>
            <a:bodyPr wrap="none" rtlCol="0">
              <a:spAutoFit/>
            </a:bodyPr>
            <a:lstStyle/>
            <a:p>
              <a:pPr algn="ctr"/>
              <a:r>
                <a:rPr kumimoji="1" lang="en-US" altLang="zh-CN" sz="2400" dirty="0"/>
                <a:t>SWIR</a:t>
              </a:r>
            </a:p>
            <a:p>
              <a:pPr algn="ctr"/>
              <a:r>
                <a:rPr kumimoji="1" lang="en-US" altLang="zh-CN" sz="2400" dirty="0"/>
                <a:t>Hyperspectral</a:t>
              </a:r>
            </a:p>
            <a:p>
              <a:pPr algn="ctr"/>
              <a:r>
                <a:rPr kumimoji="1" lang="en-US" altLang="zh-CN" sz="2400" dirty="0"/>
                <a:t>Camera</a:t>
              </a:r>
              <a:endParaRPr kumimoji="1" lang="zh-CN" altLang="en-US" sz="2400" dirty="0"/>
            </a:p>
          </p:txBody>
        </p:sp>
      </p:grpSp>
      <p:sp>
        <p:nvSpPr>
          <p:cNvPr id="44" name="文本框 43">
            <a:extLst>
              <a:ext uri="{FF2B5EF4-FFF2-40B4-BE49-F238E27FC236}">
                <a16:creationId xmlns:a16="http://schemas.microsoft.com/office/drawing/2014/main" xmlns="" id="{25608012-E41A-5F41-A504-5C68BB4D0DAA}"/>
              </a:ext>
            </a:extLst>
          </p:cNvPr>
          <p:cNvSpPr txBox="1"/>
          <p:nvPr/>
        </p:nvSpPr>
        <p:spPr>
          <a:xfrm>
            <a:off x="7538388" y="1580631"/>
            <a:ext cx="1494192" cy="461665"/>
          </a:xfrm>
          <a:prstGeom prst="rect">
            <a:avLst/>
          </a:prstGeom>
          <a:noFill/>
        </p:spPr>
        <p:txBody>
          <a:bodyPr wrap="none" rtlCol="0">
            <a:spAutoFit/>
          </a:bodyPr>
          <a:lstStyle/>
          <a:p>
            <a:r>
              <a:rPr kumimoji="1" lang="en-US" altLang="zh-CN" sz="2400" dirty="0"/>
              <a:t>45°</a:t>
            </a:r>
            <a:r>
              <a:rPr kumimoji="1" lang="zh-CN" altLang="en-US" sz="2400" dirty="0"/>
              <a:t> </a:t>
            </a:r>
            <a:r>
              <a:rPr kumimoji="1" lang="en-US" altLang="zh-CN" sz="2400" dirty="0"/>
              <a:t>Mirror</a:t>
            </a:r>
            <a:endParaRPr kumimoji="1" lang="zh-CN" altLang="en-US" sz="2400" dirty="0"/>
          </a:p>
        </p:txBody>
      </p:sp>
      <p:sp>
        <p:nvSpPr>
          <p:cNvPr id="45" name="文本框 44">
            <a:extLst>
              <a:ext uri="{FF2B5EF4-FFF2-40B4-BE49-F238E27FC236}">
                <a16:creationId xmlns:a16="http://schemas.microsoft.com/office/drawing/2014/main" xmlns="" id="{EDB8813B-9AA7-814E-8DAE-314DB35C96CB}"/>
              </a:ext>
            </a:extLst>
          </p:cNvPr>
          <p:cNvSpPr txBox="1"/>
          <p:nvPr/>
        </p:nvSpPr>
        <p:spPr>
          <a:xfrm>
            <a:off x="5852911" y="2237515"/>
            <a:ext cx="958468" cy="507832"/>
          </a:xfrm>
          <a:prstGeom prst="rect">
            <a:avLst/>
          </a:prstGeom>
          <a:noFill/>
        </p:spPr>
        <p:txBody>
          <a:bodyPr wrap="none" rtlCol="0">
            <a:spAutoFit/>
          </a:bodyPr>
          <a:lstStyle/>
          <a:p>
            <a:r>
              <a:rPr kumimoji="1" lang="en-US" altLang="zh-CN" sz="2400" dirty="0"/>
              <a:t>Target</a:t>
            </a:r>
            <a:endParaRPr kumimoji="1" lang="zh-CN" altLang="en-US" sz="2400" dirty="0"/>
          </a:p>
        </p:txBody>
      </p:sp>
    </p:spTree>
    <p:custDataLst>
      <p:tags r:id="rId1"/>
    </p:custDataLst>
    <p:extLst>
      <p:ext uri="{BB962C8B-B14F-4D97-AF65-F5344CB8AC3E}">
        <p14:creationId xmlns:p14="http://schemas.microsoft.com/office/powerpoint/2010/main" val="798599751"/>
      </p:ext>
    </p:extLst>
  </p:cSld>
  <p:clrMapOvr>
    <a:masterClrMapping/>
  </p:clrMapOvr>
  <mc:AlternateContent xmlns:mc="http://schemas.openxmlformats.org/markup-compatibility/2006" xmlns:p14="http://schemas.microsoft.com/office/powerpoint/2010/main">
    <mc:Choice Requires="p14">
      <p:transition spd="slow" p14:dur="2000" advTm="19768"/>
    </mc:Choice>
    <mc:Fallback xmlns="">
      <p:transition spd="slow" advTm="19768"/>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直线箭头连接符 3">
            <a:extLst>
              <a:ext uri="{FF2B5EF4-FFF2-40B4-BE49-F238E27FC236}">
                <a16:creationId xmlns:a16="http://schemas.microsoft.com/office/drawing/2014/main" xmlns="" id="{0E4E7C2B-FA13-724D-8595-BF7B9C079ED2}"/>
              </a:ext>
            </a:extLst>
          </p:cNvPr>
          <p:cNvCxnSpPr>
            <a:cxnSpLocks/>
          </p:cNvCxnSpPr>
          <p:nvPr/>
        </p:nvCxnSpPr>
        <p:spPr>
          <a:xfrm>
            <a:off x="2703285" y="2586643"/>
            <a:ext cx="3964259" cy="0"/>
          </a:xfrm>
          <a:prstGeom prst="straightConnector1">
            <a:avLst/>
          </a:prstGeom>
          <a:ln w="76200">
            <a:solidFill>
              <a:srgbClr val="F47B58"/>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xmlns="" id="{1FEF7E3D-CAE6-7445-8892-F7B527822D64}"/>
              </a:ext>
            </a:extLst>
          </p:cNvPr>
          <p:cNvSpPr/>
          <p:nvPr/>
        </p:nvSpPr>
        <p:spPr>
          <a:xfrm>
            <a:off x="554325" y="1581628"/>
            <a:ext cx="2077174" cy="1980239"/>
          </a:xfrm>
          <a:prstGeom prst="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CN" sz="2500" dirty="0"/>
              <a:t>Capture </a:t>
            </a:r>
            <a:r>
              <a:rPr kumimoji="1" lang="en-US" altLang="zh-CN" sz="2500" dirty="0">
                <a:solidFill>
                  <a:srgbClr val="FF0000"/>
                </a:solidFill>
              </a:rPr>
              <a:t>Multispectral</a:t>
            </a:r>
          </a:p>
          <a:p>
            <a:pPr algn="ctr"/>
            <a:r>
              <a:rPr kumimoji="1" lang="en-US" altLang="zh-CN" sz="2500" dirty="0"/>
              <a:t>Powder</a:t>
            </a:r>
            <a:r>
              <a:rPr kumimoji="1" lang="zh-CN" altLang="en-US" sz="2500" dirty="0"/>
              <a:t> </a:t>
            </a:r>
            <a:r>
              <a:rPr kumimoji="1" lang="en-US" altLang="zh-CN" sz="2500" dirty="0"/>
              <a:t>and</a:t>
            </a:r>
            <a:r>
              <a:rPr kumimoji="1" lang="zh-CN" altLang="en-US" sz="2500" dirty="0"/>
              <a:t> </a:t>
            </a:r>
            <a:r>
              <a:rPr kumimoji="1" lang="en-US" altLang="zh-CN" sz="2500" dirty="0"/>
              <a:t>Background</a:t>
            </a:r>
            <a:r>
              <a:rPr kumimoji="1" lang="zh-CN" altLang="en-US" sz="2500" dirty="0"/>
              <a:t> </a:t>
            </a:r>
            <a:r>
              <a:rPr kumimoji="1" lang="en-US" altLang="zh-CN" sz="2500" dirty="0"/>
              <a:t>Images</a:t>
            </a:r>
          </a:p>
        </p:txBody>
      </p:sp>
      <p:sp>
        <p:nvSpPr>
          <p:cNvPr id="6" name="矩形 5">
            <a:extLst>
              <a:ext uri="{FF2B5EF4-FFF2-40B4-BE49-F238E27FC236}">
                <a16:creationId xmlns:a16="http://schemas.microsoft.com/office/drawing/2014/main" xmlns="" id="{A198A96B-9AB1-2E4D-9844-FB34A4F09C9C}"/>
              </a:ext>
            </a:extLst>
          </p:cNvPr>
          <p:cNvSpPr/>
          <p:nvPr/>
        </p:nvSpPr>
        <p:spPr>
          <a:xfrm>
            <a:off x="6680423" y="1581628"/>
            <a:ext cx="2077174" cy="1980239"/>
          </a:xfrm>
          <a:prstGeom prst="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CN" sz="2500" dirty="0"/>
              <a:t>Machine</a:t>
            </a:r>
          </a:p>
          <a:p>
            <a:pPr algn="ctr"/>
            <a:r>
              <a:rPr kumimoji="1" lang="en-US" altLang="zh-CN" sz="2500" dirty="0"/>
              <a:t>Learning</a:t>
            </a:r>
          </a:p>
        </p:txBody>
      </p:sp>
      <p:sp>
        <p:nvSpPr>
          <p:cNvPr id="14" name="文本框 13">
            <a:extLst>
              <a:ext uri="{FF2B5EF4-FFF2-40B4-BE49-F238E27FC236}">
                <a16:creationId xmlns:a16="http://schemas.microsoft.com/office/drawing/2014/main" xmlns="" id="{730ADFFD-3E83-DC45-93C7-5C29E6EB261F}"/>
              </a:ext>
            </a:extLst>
          </p:cNvPr>
          <p:cNvSpPr txBox="1"/>
          <p:nvPr/>
        </p:nvSpPr>
        <p:spPr>
          <a:xfrm>
            <a:off x="4098953" y="1499764"/>
            <a:ext cx="946093" cy="2062103"/>
          </a:xfrm>
          <a:prstGeom prst="rect">
            <a:avLst/>
          </a:prstGeom>
          <a:noFill/>
        </p:spPr>
        <p:txBody>
          <a:bodyPr wrap="none" rtlCol="0">
            <a:spAutoFit/>
          </a:bodyPr>
          <a:lstStyle/>
          <a:p>
            <a:r>
              <a:rPr kumimoji="1" lang="en-US" altLang="zh-CN" sz="12800" b="1" dirty="0">
                <a:solidFill>
                  <a:srgbClr val="FF0000"/>
                </a:solidFill>
              </a:rPr>
              <a:t>?</a:t>
            </a:r>
            <a:endParaRPr kumimoji="1" lang="zh-CN" altLang="en-US" sz="12800" b="1" dirty="0">
              <a:solidFill>
                <a:srgbClr val="FF0000"/>
              </a:solidFill>
            </a:endParaRPr>
          </a:p>
        </p:txBody>
      </p:sp>
    </p:spTree>
    <p:custDataLst>
      <p:tags r:id="rId1"/>
    </p:custDataLst>
    <p:extLst>
      <p:ext uri="{BB962C8B-B14F-4D97-AF65-F5344CB8AC3E}">
        <p14:creationId xmlns:p14="http://schemas.microsoft.com/office/powerpoint/2010/main" val="1013311543"/>
      </p:ext>
    </p:extLst>
  </p:cSld>
  <p:clrMapOvr>
    <a:masterClrMapping/>
  </p:clrMapOvr>
  <mc:AlternateContent xmlns:mc="http://schemas.openxmlformats.org/markup-compatibility/2006" xmlns:p14="http://schemas.microsoft.com/office/powerpoint/2010/main">
    <mc:Choice Requires="p14">
      <p:transition spd="slow" p14:dur="2000" advTm="12425"/>
    </mc:Choice>
    <mc:Fallback xmlns="">
      <p:transition spd="slow" advTm="12425"/>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内容占位符 9">
            <a:extLst>
              <a:ext uri="{FF2B5EF4-FFF2-40B4-BE49-F238E27FC236}">
                <a16:creationId xmlns:a16="http://schemas.microsoft.com/office/drawing/2014/main" xmlns="" id="{85C72399-F598-8E4E-977C-1083B0BD529A}"/>
              </a:ext>
            </a:extLst>
          </p:cNvPr>
          <p:cNvPicPr>
            <a:picLocks noGrp="1" noChangeAspect="1"/>
          </p:cNvPicPr>
          <p:nvPr>
            <p:ph idx="1"/>
          </p:nvPr>
        </p:nvPicPr>
        <p:blipFill rotWithShape="1">
          <a:blip r:embed="rId3"/>
          <a:srcRect l="15200" t="5839" r="-15200" b="8447"/>
          <a:stretch/>
        </p:blipFill>
        <p:spPr>
          <a:xfrm rot="16200000">
            <a:off x="2615783" y="-1085502"/>
            <a:ext cx="4800600" cy="7315200"/>
          </a:xfrm>
        </p:spPr>
      </p:pic>
      <p:sp>
        <p:nvSpPr>
          <p:cNvPr id="11" name="标题 1">
            <a:extLst>
              <a:ext uri="{FF2B5EF4-FFF2-40B4-BE49-F238E27FC236}">
                <a16:creationId xmlns:a16="http://schemas.microsoft.com/office/drawing/2014/main" xmlns="" id="{BB7F61D7-83E2-1D40-B468-6FA310ADD639}"/>
              </a:ext>
            </a:extLst>
          </p:cNvPr>
          <p:cNvSpPr txBox="1">
            <a:spLocks/>
          </p:cNvSpPr>
          <p:nvPr/>
        </p:nvSpPr>
        <p:spPr>
          <a:xfrm>
            <a:off x="182880" y="45720"/>
            <a:ext cx="896112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Challenge #2 – Thin Powder on Background Appearance</a:t>
            </a:r>
            <a:endParaRPr kumimoji="1" lang="zh-CN" altLang="en-US" sz="3000" dirty="0"/>
          </a:p>
        </p:txBody>
      </p:sp>
      <p:grpSp>
        <p:nvGrpSpPr>
          <p:cNvPr id="19" name="组合 18">
            <a:extLst>
              <a:ext uri="{FF2B5EF4-FFF2-40B4-BE49-F238E27FC236}">
                <a16:creationId xmlns:a16="http://schemas.microsoft.com/office/drawing/2014/main" xmlns="" id="{75B90407-9F56-2348-9775-83A765CEF7FC}"/>
              </a:ext>
            </a:extLst>
          </p:cNvPr>
          <p:cNvGrpSpPr/>
          <p:nvPr/>
        </p:nvGrpSpPr>
        <p:grpSpPr>
          <a:xfrm>
            <a:off x="300983" y="1382126"/>
            <a:ext cx="1055097" cy="3329849"/>
            <a:chOff x="300983" y="1427096"/>
            <a:chExt cx="1055097" cy="3329849"/>
          </a:xfrm>
        </p:grpSpPr>
        <p:cxnSp>
          <p:nvCxnSpPr>
            <p:cNvPr id="13" name="直线箭头连接符 12">
              <a:extLst>
                <a:ext uri="{FF2B5EF4-FFF2-40B4-BE49-F238E27FC236}">
                  <a16:creationId xmlns:a16="http://schemas.microsoft.com/office/drawing/2014/main" xmlns="" id="{9E98EE3D-CA80-8B46-AD61-8D87422194D3}"/>
                </a:ext>
              </a:extLst>
            </p:cNvPr>
            <p:cNvCxnSpPr>
              <a:cxnSpLocks/>
            </p:cNvCxnSpPr>
            <p:nvPr/>
          </p:nvCxnSpPr>
          <p:spPr>
            <a:xfrm>
              <a:off x="828531" y="2023671"/>
              <a:ext cx="0" cy="215858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xmlns="" id="{37197868-E061-F142-81DC-1BCABCEC913E}"/>
                </a:ext>
              </a:extLst>
            </p:cNvPr>
            <p:cNvSpPr txBox="1"/>
            <p:nvPr/>
          </p:nvSpPr>
          <p:spPr>
            <a:xfrm>
              <a:off x="372317" y="1427096"/>
              <a:ext cx="912429" cy="584775"/>
            </a:xfrm>
            <a:prstGeom prst="rect">
              <a:avLst/>
            </a:prstGeom>
            <a:noFill/>
          </p:spPr>
          <p:txBody>
            <a:bodyPr wrap="none" rtlCol="0">
              <a:spAutoFit/>
            </a:bodyPr>
            <a:lstStyle/>
            <a:p>
              <a:r>
                <a:rPr kumimoji="1" lang="en-US" altLang="zh-CN" sz="3200" dirty="0"/>
                <a:t>Thin</a:t>
              </a:r>
              <a:endParaRPr kumimoji="1" lang="zh-CN" altLang="en-US" sz="3200" dirty="0"/>
            </a:p>
          </p:txBody>
        </p:sp>
        <p:sp>
          <p:nvSpPr>
            <p:cNvPr id="15" name="文本框 14">
              <a:extLst>
                <a:ext uri="{FF2B5EF4-FFF2-40B4-BE49-F238E27FC236}">
                  <a16:creationId xmlns:a16="http://schemas.microsoft.com/office/drawing/2014/main" xmlns="" id="{6163D328-7F7B-0A45-8527-B4E3F961B42D}"/>
                </a:ext>
              </a:extLst>
            </p:cNvPr>
            <p:cNvSpPr txBox="1"/>
            <p:nvPr/>
          </p:nvSpPr>
          <p:spPr>
            <a:xfrm>
              <a:off x="300983" y="4172170"/>
              <a:ext cx="1055097" cy="584775"/>
            </a:xfrm>
            <a:prstGeom prst="rect">
              <a:avLst/>
            </a:prstGeom>
            <a:noFill/>
          </p:spPr>
          <p:txBody>
            <a:bodyPr wrap="none" rtlCol="0">
              <a:spAutoFit/>
            </a:bodyPr>
            <a:lstStyle/>
            <a:p>
              <a:r>
                <a:rPr kumimoji="1" lang="en-US" altLang="zh-CN" sz="3200" dirty="0"/>
                <a:t>Thick</a:t>
              </a:r>
              <a:endParaRPr kumimoji="1" lang="zh-CN" altLang="en-US" sz="3200" dirty="0"/>
            </a:p>
          </p:txBody>
        </p:sp>
      </p:grpSp>
    </p:spTree>
    <p:extLst>
      <p:ext uri="{BB962C8B-B14F-4D97-AF65-F5344CB8AC3E}">
        <p14:creationId xmlns:p14="http://schemas.microsoft.com/office/powerpoint/2010/main" val="2979205725"/>
      </p:ext>
    </p:extLst>
  </p:cSld>
  <p:clrMapOvr>
    <a:masterClrMapping/>
  </p:clrMapOvr>
  <mc:AlternateContent xmlns:mc="http://schemas.openxmlformats.org/markup-compatibility/2006" xmlns:p14="http://schemas.microsoft.com/office/powerpoint/2010/main">
    <mc:Choice Requires="p14">
      <p:transition spd="slow" p14:dur="2000" advTm="21481"/>
    </mc:Choice>
    <mc:Fallback xmlns="">
      <p:transition spd="slow" advTm="21481"/>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标题 1">
            <a:extLst>
              <a:ext uri="{FF2B5EF4-FFF2-40B4-BE49-F238E27FC236}">
                <a16:creationId xmlns:a16="http://schemas.microsoft.com/office/drawing/2014/main" xmlns="" id="{A6158B92-F348-974A-BA73-B7BA15894E8F}"/>
              </a:ext>
            </a:extLst>
          </p:cNvPr>
          <p:cNvSpPr txBox="1">
            <a:spLocks/>
          </p:cNvSpPr>
          <p:nvPr/>
        </p:nvSpPr>
        <p:spPr>
          <a:xfrm>
            <a:off x="182879" y="45720"/>
            <a:ext cx="8902877"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Challenge #2 – Thin Powder on Background Appearance</a:t>
            </a:r>
            <a:endParaRPr kumimoji="1" lang="zh-CN" altLang="en-US" sz="3000" dirty="0"/>
          </a:p>
        </p:txBody>
      </p:sp>
      <p:sp>
        <p:nvSpPr>
          <p:cNvPr id="50" name="文本框 49">
            <a:extLst>
              <a:ext uri="{FF2B5EF4-FFF2-40B4-BE49-F238E27FC236}">
                <a16:creationId xmlns:a16="http://schemas.microsoft.com/office/drawing/2014/main" xmlns="" id="{10A9B870-391A-A849-943D-215118E4D640}"/>
              </a:ext>
            </a:extLst>
          </p:cNvPr>
          <p:cNvSpPr txBox="1"/>
          <p:nvPr/>
        </p:nvSpPr>
        <p:spPr>
          <a:xfrm>
            <a:off x="97718" y="1169170"/>
            <a:ext cx="8988038" cy="584775"/>
          </a:xfrm>
          <a:prstGeom prst="rect">
            <a:avLst/>
          </a:prstGeom>
          <a:noFill/>
        </p:spPr>
        <p:txBody>
          <a:bodyPr wrap="none" rtlCol="0">
            <a:spAutoFit/>
          </a:bodyPr>
          <a:lstStyle/>
          <a:p>
            <a:r>
              <a:rPr kumimoji="1" lang="en-US" altLang="zh-CN" sz="3200" dirty="0"/>
              <a:t>#Powders X</a:t>
            </a:r>
            <a:r>
              <a:rPr kumimoji="1" lang="zh-CN" altLang="en-US" sz="3200" dirty="0"/>
              <a:t>  </a:t>
            </a:r>
            <a:r>
              <a:rPr kumimoji="1" lang="en-US" altLang="zh-CN" sz="3200" dirty="0"/>
              <a:t>#Backgrounds X</a:t>
            </a:r>
            <a:r>
              <a:rPr kumimoji="1" lang="zh-CN" altLang="en-US" sz="3200" dirty="0"/>
              <a:t>  </a:t>
            </a:r>
            <a:r>
              <a:rPr kumimoji="1" lang="en-US" altLang="zh-CN" sz="3200" dirty="0"/>
              <a:t>#Thicknesses X</a:t>
            </a:r>
            <a:r>
              <a:rPr kumimoji="1" lang="zh-CN" altLang="en-US" sz="3200" dirty="0"/>
              <a:t>  </a:t>
            </a:r>
            <a:r>
              <a:rPr kumimoji="1" lang="en-US" altLang="zh-CN" sz="3200" dirty="0"/>
              <a:t>#Lights</a:t>
            </a:r>
            <a:endParaRPr kumimoji="1" lang="zh-CN" altLang="en-US" sz="3200" dirty="0"/>
          </a:p>
        </p:txBody>
      </p:sp>
      <p:sp>
        <p:nvSpPr>
          <p:cNvPr id="60" name="文本框 59">
            <a:extLst>
              <a:ext uri="{FF2B5EF4-FFF2-40B4-BE49-F238E27FC236}">
                <a16:creationId xmlns:a16="http://schemas.microsoft.com/office/drawing/2014/main" xmlns="" id="{C385B2D3-AACA-9140-9BB0-B9BF3A8B3AD9}"/>
              </a:ext>
            </a:extLst>
          </p:cNvPr>
          <p:cNvSpPr txBox="1"/>
          <p:nvPr/>
        </p:nvSpPr>
        <p:spPr>
          <a:xfrm>
            <a:off x="-140914" y="1883223"/>
            <a:ext cx="8951489" cy="584775"/>
          </a:xfrm>
          <a:prstGeom prst="rect">
            <a:avLst/>
          </a:prstGeom>
          <a:noFill/>
        </p:spPr>
        <p:txBody>
          <a:bodyPr wrap="none" rtlCol="0">
            <a:spAutoFit/>
          </a:bodyPr>
          <a:lstStyle/>
          <a:p>
            <a:r>
              <a:rPr kumimoji="1" lang="zh-CN" altLang="en-US" sz="3200" dirty="0"/>
              <a:t>     </a:t>
            </a:r>
            <a:r>
              <a:rPr kumimoji="1" lang="en-US" altLang="zh-CN" sz="3200" dirty="0"/>
              <a:t>100          X          100           X           10           X       10</a:t>
            </a:r>
            <a:endParaRPr kumimoji="1" lang="zh-CN" altLang="en-US" sz="3200" dirty="0"/>
          </a:p>
        </p:txBody>
      </p:sp>
      <p:sp>
        <p:nvSpPr>
          <p:cNvPr id="68" name="文本框 67">
            <a:extLst>
              <a:ext uri="{FF2B5EF4-FFF2-40B4-BE49-F238E27FC236}">
                <a16:creationId xmlns:a16="http://schemas.microsoft.com/office/drawing/2014/main" xmlns="" id="{E8863646-72A6-7446-BFE6-04BFCF44422E}"/>
              </a:ext>
            </a:extLst>
          </p:cNvPr>
          <p:cNvSpPr txBox="1"/>
          <p:nvPr/>
        </p:nvSpPr>
        <p:spPr>
          <a:xfrm>
            <a:off x="1466444" y="2558151"/>
            <a:ext cx="6216766" cy="954107"/>
          </a:xfrm>
          <a:prstGeom prst="rect">
            <a:avLst/>
          </a:prstGeom>
          <a:noFill/>
        </p:spPr>
        <p:txBody>
          <a:bodyPr wrap="none" rtlCol="0">
            <a:spAutoFit/>
          </a:bodyPr>
          <a:lstStyle/>
          <a:p>
            <a:r>
              <a:rPr kumimoji="1" lang="en-US" altLang="zh-CN" sz="5600" dirty="0"/>
              <a:t>=</a:t>
            </a:r>
            <a:r>
              <a:rPr kumimoji="1" lang="zh-CN" altLang="en-US" sz="5600" dirty="0"/>
              <a:t> </a:t>
            </a:r>
            <a:r>
              <a:rPr kumimoji="1" lang="en-US" altLang="zh-CN" sz="5600" dirty="0"/>
              <a:t>1,000,000 images</a:t>
            </a:r>
            <a:endParaRPr kumimoji="1" lang="zh-CN" altLang="en-US" sz="5600" dirty="0"/>
          </a:p>
        </p:txBody>
      </p:sp>
      <p:sp>
        <p:nvSpPr>
          <p:cNvPr id="70" name="文本框 69">
            <a:extLst>
              <a:ext uri="{FF2B5EF4-FFF2-40B4-BE49-F238E27FC236}">
                <a16:creationId xmlns:a16="http://schemas.microsoft.com/office/drawing/2014/main" xmlns="" id="{63CEE9E6-26B9-C24B-82B1-433112A30F14}"/>
              </a:ext>
            </a:extLst>
          </p:cNvPr>
          <p:cNvSpPr txBox="1"/>
          <p:nvPr/>
        </p:nvSpPr>
        <p:spPr>
          <a:xfrm>
            <a:off x="380978" y="3422105"/>
            <a:ext cx="8403839" cy="1015663"/>
          </a:xfrm>
          <a:prstGeom prst="rect">
            <a:avLst/>
          </a:prstGeom>
          <a:noFill/>
        </p:spPr>
        <p:txBody>
          <a:bodyPr wrap="none" rtlCol="0">
            <a:spAutoFit/>
          </a:bodyPr>
          <a:lstStyle/>
          <a:p>
            <a:r>
              <a:rPr kumimoji="1" lang="en-US" altLang="zh-CN" sz="6000" dirty="0"/>
              <a:t>=</a:t>
            </a:r>
            <a:r>
              <a:rPr kumimoji="1" lang="en-US" altLang="zh-CN" sz="6000" b="1" dirty="0"/>
              <a:t>20</a:t>
            </a:r>
            <a:r>
              <a:rPr kumimoji="1" lang="zh-CN" altLang="en-US" sz="6000" b="1" dirty="0"/>
              <a:t> </a:t>
            </a:r>
            <a:r>
              <a:rPr kumimoji="1" lang="en-US" altLang="zh-CN" sz="6000" b="1" dirty="0"/>
              <a:t>years</a:t>
            </a:r>
            <a:r>
              <a:rPr kumimoji="1" lang="zh-CN" altLang="en-US" sz="6000" b="1" dirty="0"/>
              <a:t> </a:t>
            </a:r>
            <a:r>
              <a:rPr kumimoji="1" lang="en-US" altLang="zh-CN" sz="6000" dirty="0"/>
              <a:t>to</a:t>
            </a:r>
            <a:r>
              <a:rPr kumimoji="1" lang="zh-CN" altLang="en-US" sz="6000" dirty="0"/>
              <a:t> </a:t>
            </a:r>
            <a:r>
              <a:rPr kumimoji="1" lang="en-US" altLang="zh-CN" sz="6000" dirty="0"/>
              <a:t>capture</a:t>
            </a:r>
            <a:r>
              <a:rPr kumimoji="1" lang="zh-CN" altLang="en-US" sz="6000" dirty="0"/>
              <a:t> </a:t>
            </a:r>
            <a:r>
              <a:rPr kumimoji="1" lang="en-US" altLang="zh-CN" sz="6000" dirty="0"/>
              <a:t>data</a:t>
            </a:r>
            <a:endParaRPr kumimoji="1" lang="zh-CN" altLang="en-US" sz="6000" dirty="0"/>
          </a:p>
        </p:txBody>
      </p:sp>
    </p:spTree>
    <p:extLst>
      <p:ext uri="{BB962C8B-B14F-4D97-AF65-F5344CB8AC3E}">
        <p14:creationId xmlns:p14="http://schemas.microsoft.com/office/powerpoint/2010/main" val="3465742104"/>
      </p:ext>
    </p:extLst>
  </p:cSld>
  <p:clrMapOvr>
    <a:masterClrMapping/>
  </p:clrMapOvr>
  <mc:AlternateContent xmlns:mc="http://schemas.openxmlformats.org/markup-compatibility/2006" xmlns:p14="http://schemas.microsoft.com/office/powerpoint/2010/main">
    <mc:Choice Requires="p14">
      <p:transition spd="slow" p14:dur="2000" advTm="15923"/>
    </mc:Choice>
    <mc:Fallback xmlns="">
      <p:transition spd="slow" advTm="15923"/>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Approach – Pipeline</a:t>
            </a:r>
            <a:endParaRPr kumimoji="1" lang="zh-CN" altLang="en-US" sz="3000" dirty="0"/>
          </a:p>
        </p:txBody>
      </p:sp>
      <p:sp>
        <p:nvSpPr>
          <p:cNvPr id="3" name="矩形 2">
            <a:extLst>
              <a:ext uri="{FF2B5EF4-FFF2-40B4-BE49-F238E27FC236}">
                <a16:creationId xmlns:a16="http://schemas.microsoft.com/office/drawing/2014/main" xmlns="" id="{7AF7F1D4-F0F2-1F4F-ACB7-07DFC4BAC274}"/>
              </a:ext>
            </a:extLst>
          </p:cNvPr>
          <p:cNvSpPr/>
          <p:nvPr/>
        </p:nvSpPr>
        <p:spPr>
          <a:xfrm>
            <a:off x="3617374" y="1581628"/>
            <a:ext cx="2077174" cy="1980239"/>
          </a:xfrm>
          <a:prstGeom prst="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CN" sz="2500" dirty="0">
                <a:solidFill>
                  <a:srgbClr val="FF0000"/>
                </a:solidFill>
              </a:rPr>
              <a:t>Render</a:t>
            </a:r>
          </a:p>
          <a:p>
            <a:pPr algn="ctr"/>
            <a:r>
              <a:rPr kumimoji="1" lang="en-US" altLang="zh-CN" sz="2500" dirty="0"/>
              <a:t>Powder</a:t>
            </a:r>
            <a:r>
              <a:rPr kumimoji="1" lang="zh-CN" altLang="en-US" sz="2500" dirty="0"/>
              <a:t> </a:t>
            </a:r>
            <a:r>
              <a:rPr kumimoji="1" lang="en-US" altLang="zh-CN" sz="2500" dirty="0"/>
              <a:t>on</a:t>
            </a:r>
            <a:r>
              <a:rPr kumimoji="1" lang="zh-CN" altLang="en-US" sz="2500" dirty="0"/>
              <a:t> </a:t>
            </a:r>
            <a:r>
              <a:rPr kumimoji="1" lang="en-US" altLang="zh-CN" sz="2500" dirty="0"/>
              <a:t>Background</a:t>
            </a:r>
            <a:r>
              <a:rPr kumimoji="1" lang="zh-CN" altLang="en-US" sz="2500" dirty="0"/>
              <a:t> </a:t>
            </a:r>
            <a:r>
              <a:rPr kumimoji="1" lang="en-US" altLang="zh-CN" sz="2500" dirty="0"/>
              <a:t>Images</a:t>
            </a:r>
          </a:p>
        </p:txBody>
      </p:sp>
      <p:cxnSp>
        <p:nvCxnSpPr>
          <p:cNvPr id="4" name="直线箭头连接符 3">
            <a:extLst>
              <a:ext uri="{FF2B5EF4-FFF2-40B4-BE49-F238E27FC236}">
                <a16:creationId xmlns:a16="http://schemas.microsoft.com/office/drawing/2014/main" xmlns="" id="{0E4E7C2B-FA13-724D-8595-BF7B9C079ED2}"/>
              </a:ext>
            </a:extLst>
          </p:cNvPr>
          <p:cNvCxnSpPr>
            <a:cxnSpLocks/>
          </p:cNvCxnSpPr>
          <p:nvPr/>
        </p:nvCxnSpPr>
        <p:spPr>
          <a:xfrm>
            <a:off x="2716164" y="2586643"/>
            <a:ext cx="829719" cy="0"/>
          </a:xfrm>
          <a:prstGeom prst="straightConnector1">
            <a:avLst/>
          </a:prstGeom>
          <a:ln w="76200">
            <a:solidFill>
              <a:srgbClr val="F47B58"/>
            </a:solidFill>
            <a:tailEnd type="triangle"/>
          </a:ln>
        </p:spPr>
        <p:style>
          <a:lnRef idx="1">
            <a:schemeClr val="accent1"/>
          </a:lnRef>
          <a:fillRef idx="0">
            <a:schemeClr val="accent1"/>
          </a:fillRef>
          <a:effectRef idx="0">
            <a:schemeClr val="accent1"/>
          </a:effectRef>
          <a:fontRef idx="minor">
            <a:schemeClr val="tx1"/>
          </a:fontRef>
        </p:style>
      </p:cxnSp>
      <p:sp>
        <p:nvSpPr>
          <p:cNvPr id="5" name="矩形 4">
            <a:extLst>
              <a:ext uri="{FF2B5EF4-FFF2-40B4-BE49-F238E27FC236}">
                <a16:creationId xmlns:a16="http://schemas.microsoft.com/office/drawing/2014/main" xmlns="" id="{1FEF7E3D-CAE6-7445-8892-F7B527822D64}"/>
              </a:ext>
            </a:extLst>
          </p:cNvPr>
          <p:cNvSpPr/>
          <p:nvPr/>
        </p:nvSpPr>
        <p:spPr>
          <a:xfrm>
            <a:off x="554325" y="1581628"/>
            <a:ext cx="2077174" cy="1980239"/>
          </a:xfrm>
          <a:prstGeom prst="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CN" sz="2500" dirty="0"/>
              <a:t>Capture </a:t>
            </a:r>
            <a:r>
              <a:rPr kumimoji="1" lang="en-US" altLang="zh-CN" sz="2500" dirty="0">
                <a:solidFill>
                  <a:srgbClr val="FF0000"/>
                </a:solidFill>
              </a:rPr>
              <a:t>Multispectral</a:t>
            </a:r>
          </a:p>
          <a:p>
            <a:pPr algn="ctr"/>
            <a:r>
              <a:rPr kumimoji="1" lang="en-US" altLang="zh-CN" sz="2500" dirty="0"/>
              <a:t>Powder</a:t>
            </a:r>
            <a:r>
              <a:rPr kumimoji="1" lang="zh-CN" altLang="en-US" sz="2500" dirty="0"/>
              <a:t> </a:t>
            </a:r>
            <a:r>
              <a:rPr kumimoji="1" lang="en-US" altLang="zh-CN" sz="2500" dirty="0"/>
              <a:t>and</a:t>
            </a:r>
            <a:r>
              <a:rPr kumimoji="1" lang="zh-CN" altLang="en-US" sz="2500" dirty="0"/>
              <a:t> </a:t>
            </a:r>
            <a:r>
              <a:rPr kumimoji="1" lang="en-US" altLang="zh-CN" sz="2500" dirty="0"/>
              <a:t>Background</a:t>
            </a:r>
            <a:r>
              <a:rPr kumimoji="1" lang="zh-CN" altLang="en-US" sz="2500" dirty="0"/>
              <a:t> </a:t>
            </a:r>
            <a:r>
              <a:rPr kumimoji="1" lang="en-US" altLang="zh-CN" sz="2500" dirty="0"/>
              <a:t>Images</a:t>
            </a:r>
          </a:p>
        </p:txBody>
      </p:sp>
      <p:sp>
        <p:nvSpPr>
          <p:cNvPr id="6" name="矩形 5">
            <a:extLst>
              <a:ext uri="{FF2B5EF4-FFF2-40B4-BE49-F238E27FC236}">
                <a16:creationId xmlns:a16="http://schemas.microsoft.com/office/drawing/2014/main" xmlns="" id="{A198A96B-9AB1-2E4D-9844-FB34A4F09C9C}"/>
              </a:ext>
            </a:extLst>
          </p:cNvPr>
          <p:cNvSpPr/>
          <p:nvPr/>
        </p:nvSpPr>
        <p:spPr>
          <a:xfrm>
            <a:off x="6680423" y="1581628"/>
            <a:ext cx="2077174" cy="1980239"/>
          </a:xfrm>
          <a:prstGeom prst="rect">
            <a:avLst/>
          </a:prstGeom>
          <a:ln w="76200"/>
        </p:spPr>
        <p:style>
          <a:lnRef idx="2">
            <a:schemeClr val="accent5"/>
          </a:lnRef>
          <a:fillRef idx="1">
            <a:schemeClr val="lt1"/>
          </a:fillRef>
          <a:effectRef idx="0">
            <a:schemeClr val="accent5"/>
          </a:effectRef>
          <a:fontRef idx="minor">
            <a:schemeClr val="dk1"/>
          </a:fontRef>
        </p:style>
        <p:txBody>
          <a:bodyPr rtlCol="0" anchor="ctr"/>
          <a:lstStyle/>
          <a:p>
            <a:pPr algn="ctr"/>
            <a:r>
              <a:rPr kumimoji="1" lang="en-US" altLang="zh-CN" sz="2500" dirty="0"/>
              <a:t>Machine</a:t>
            </a:r>
          </a:p>
          <a:p>
            <a:pPr algn="ctr"/>
            <a:r>
              <a:rPr kumimoji="1" lang="en-US" altLang="zh-CN" sz="2500" dirty="0"/>
              <a:t>Learning</a:t>
            </a:r>
          </a:p>
        </p:txBody>
      </p:sp>
      <p:cxnSp>
        <p:nvCxnSpPr>
          <p:cNvPr id="8" name="直线箭头连接符 7">
            <a:extLst>
              <a:ext uri="{FF2B5EF4-FFF2-40B4-BE49-F238E27FC236}">
                <a16:creationId xmlns:a16="http://schemas.microsoft.com/office/drawing/2014/main" xmlns="" id="{67731651-9B4B-D440-9413-1673541E9404}"/>
              </a:ext>
            </a:extLst>
          </p:cNvPr>
          <p:cNvCxnSpPr>
            <a:cxnSpLocks/>
          </p:cNvCxnSpPr>
          <p:nvPr/>
        </p:nvCxnSpPr>
        <p:spPr>
          <a:xfrm>
            <a:off x="5781095" y="2585584"/>
            <a:ext cx="829719" cy="0"/>
          </a:xfrm>
          <a:prstGeom prst="straightConnector1">
            <a:avLst/>
          </a:prstGeom>
          <a:ln w="76200">
            <a:solidFill>
              <a:srgbClr val="F47B58"/>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7715819"/>
      </p:ext>
    </p:extLst>
  </p:cSld>
  <p:clrMapOvr>
    <a:masterClrMapping/>
  </p:clrMapOvr>
  <mc:AlternateContent xmlns:mc="http://schemas.openxmlformats.org/markup-compatibility/2006" xmlns:p14="http://schemas.microsoft.com/office/powerpoint/2010/main">
    <mc:Choice Requires="p14">
      <p:transition spd="slow" p14:dur="2000" advTm="8633"/>
    </mc:Choice>
    <mc:Fallback xmlns="">
      <p:transition spd="slow" advTm="8633"/>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314169E5-275C-E049-A390-5897DF016CB0}"/>
              </a:ext>
            </a:extLst>
          </p:cNvPr>
          <p:cNvSpPr>
            <a:spLocks noGrp="1"/>
          </p:cNvSpPr>
          <p:nvPr>
            <p:ph type="title"/>
          </p:nvPr>
        </p:nvSpPr>
        <p:spPr>
          <a:xfrm>
            <a:off x="274320" y="45720"/>
            <a:ext cx="9338912" cy="994172"/>
          </a:xfrm>
        </p:spPr>
        <p:txBody>
          <a:bodyPr>
            <a:normAutofit/>
          </a:bodyPr>
          <a:lstStyle/>
          <a:p>
            <a:r>
              <a:rPr kumimoji="1" lang="en-US" altLang="zh-CN" sz="3000" dirty="0"/>
              <a:t>Approach – Render Thin Powder on Background Image</a:t>
            </a:r>
            <a:endParaRPr kumimoji="1" lang="zh-CN" altLang="en-US" sz="3000"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xmlns="" id="{892B58FB-9C97-D14B-B5DA-E1B53614CBE3}"/>
                  </a:ext>
                </a:extLst>
              </p:cNvPr>
              <p:cNvSpPr txBox="1"/>
              <p:nvPr/>
            </p:nvSpPr>
            <p:spPr>
              <a:xfrm>
                <a:off x="-1707113" y="3835703"/>
                <a:ext cx="8188402"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4800" b="0" i="1" smtClean="0">
                              <a:latin typeface="Cambria Math" charset="0"/>
                              <a:ea typeface="Cambria Math" panose="02040503050406030204" pitchFamily="18" charset="0"/>
                            </a:rPr>
                          </m:ctrlPr>
                        </m:sSubPr>
                        <m:e>
                          <m:r>
                            <a:rPr kumimoji="1" lang="en-US" altLang="zh-CN" sz="4800" b="0" i="1" smtClean="0">
                              <a:latin typeface="Cambria Math" panose="02040503050406030204" pitchFamily="18" charset="0"/>
                              <a:ea typeface="Cambria Math" panose="02040503050406030204" pitchFamily="18" charset="0"/>
                            </a:rPr>
                            <m:t>𝛼</m:t>
                          </m:r>
                        </m:e>
                        <m:sub>
                          <m:r>
                            <a:rPr kumimoji="1" lang="en-US" altLang="zh-CN" sz="4800" b="0" i="1" smtClean="0">
                              <a:latin typeface="Cambria Math" panose="02040503050406030204" pitchFamily="18" charset="0"/>
                              <a:ea typeface="Cambria Math" panose="02040503050406030204" pitchFamily="18" charset="0"/>
                            </a:rPr>
                            <m:t>𝑐</m:t>
                          </m:r>
                        </m:sub>
                      </m:sSub>
                      <m:r>
                        <a:rPr kumimoji="1" lang="en-US" altLang="zh-CN" sz="4800" b="0" i="1" smtClean="0">
                          <a:latin typeface="Cambria Math" panose="02040503050406030204" pitchFamily="18" charset="0"/>
                          <a:ea typeface="Cambria Math" panose="02040503050406030204" pitchFamily="18" charset="0"/>
                        </a:rPr>
                        <m:t>=</m:t>
                      </m:r>
                      <m:sSup>
                        <m:sSupPr>
                          <m:ctrlPr>
                            <a:rPr kumimoji="1" lang="en-US" altLang="zh-CN" sz="4800" b="0" i="1" smtClean="0">
                              <a:latin typeface="Cambria Math" charset="0"/>
                              <a:ea typeface="Cambria Math" panose="02040503050406030204" pitchFamily="18" charset="0"/>
                            </a:rPr>
                          </m:ctrlPr>
                        </m:sSupPr>
                        <m:e>
                          <m:r>
                            <a:rPr kumimoji="1" lang="en-US" altLang="zh-CN" sz="4800" b="0" i="1" smtClean="0">
                              <a:latin typeface="Cambria Math" panose="02040503050406030204" pitchFamily="18" charset="0"/>
                              <a:ea typeface="Cambria Math" panose="02040503050406030204" pitchFamily="18" charset="0"/>
                            </a:rPr>
                            <m:t>𝑒</m:t>
                          </m:r>
                        </m:e>
                        <m:sup>
                          <m:r>
                            <a:rPr kumimoji="1" lang="en-US" altLang="zh-CN" sz="4800" b="0" i="1" smtClean="0">
                              <a:latin typeface="Cambria Math" panose="02040503050406030204" pitchFamily="18" charset="0"/>
                              <a:ea typeface="Cambria Math" panose="02040503050406030204" pitchFamily="18" charset="0"/>
                            </a:rPr>
                            <m:t>−</m:t>
                          </m:r>
                          <m:sSub>
                            <m:sSubPr>
                              <m:ctrlPr>
                                <a:rPr kumimoji="1" lang="en-US" altLang="zh-CN" sz="4800" b="0" i="1" smtClean="0">
                                  <a:latin typeface="Cambria Math" charset="0"/>
                                  <a:ea typeface="Cambria Math" panose="02040503050406030204" pitchFamily="18" charset="0"/>
                                </a:rPr>
                              </m:ctrlPr>
                            </m:sSubPr>
                            <m:e>
                              <m:r>
                                <a:rPr kumimoji="1" lang="en-US" altLang="zh-CN" sz="4800" b="0" i="1" smtClean="0">
                                  <a:latin typeface="Cambria Math" panose="02040503050406030204" pitchFamily="18" charset="0"/>
                                  <a:ea typeface="Cambria Math" panose="02040503050406030204" pitchFamily="18" charset="0"/>
                                </a:rPr>
                                <m:t>𝜅</m:t>
                              </m:r>
                            </m:e>
                            <m:sub>
                              <m:r>
                                <a:rPr kumimoji="1" lang="en-US" altLang="zh-CN" sz="4800" b="0" i="1" smtClean="0">
                                  <a:latin typeface="Cambria Math" panose="02040503050406030204" pitchFamily="18" charset="0"/>
                                  <a:ea typeface="Cambria Math" panose="02040503050406030204" pitchFamily="18" charset="0"/>
                                </a:rPr>
                                <m:t>𝑐</m:t>
                              </m:r>
                            </m:sub>
                          </m:sSub>
                          <m:r>
                            <a:rPr kumimoji="1" lang="en-US" altLang="zh-CN" sz="4800" b="0" i="1" smtClean="0">
                              <a:latin typeface="Cambria Math" panose="02040503050406030204" pitchFamily="18" charset="0"/>
                              <a:ea typeface="Cambria Math" panose="02040503050406030204" pitchFamily="18" charset="0"/>
                            </a:rPr>
                            <m:t>𝑥</m:t>
                          </m:r>
                        </m:sup>
                      </m:sSup>
                    </m:oMath>
                  </m:oMathPara>
                </a14:m>
                <a:endParaRPr kumimoji="1" lang="zh-CN" altLang="en-US" sz="4800" dirty="0"/>
              </a:p>
            </p:txBody>
          </p:sp>
        </mc:Choice>
        <mc:Fallback xmlns="">
          <p:sp>
            <p:nvSpPr>
              <p:cNvPr id="9" name="文本框 8">
                <a:extLst>
                  <a:ext uri="{FF2B5EF4-FFF2-40B4-BE49-F238E27FC236}">
                    <a16:creationId xmlns:a16="http://schemas.microsoft.com/office/drawing/2014/main" id="{892B58FB-9C97-D14B-B5DA-E1B53614CBE3}"/>
                  </a:ext>
                </a:extLst>
              </p:cNvPr>
              <p:cNvSpPr txBox="1">
                <a:spLocks noRot="1" noChangeAspect="1" noMove="1" noResize="1" noEditPoints="1" noAdjustHandles="1" noChangeArrowheads="1" noChangeShapeType="1" noTextEdit="1"/>
              </p:cNvSpPr>
              <p:nvPr/>
            </p:nvSpPr>
            <p:spPr>
              <a:xfrm>
                <a:off x="-1707113" y="3835703"/>
                <a:ext cx="8188402" cy="738664"/>
              </a:xfrm>
              <a:prstGeom prst="rect">
                <a:avLst/>
              </a:prstGeom>
              <a:blipFill>
                <a:blip r:embed="rId6"/>
                <a:stretch>
                  <a:fillRect b="-11864"/>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xmlns="" id="{75B35D5C-8BF1-5441-952D-76ACAC3CFB29}"/>
              </a:ext>
            </a:extLst>
          </p:cNvPr>
          <p:cNvGrpSpPr/>
          <p:nvPr/>
        </p:nvGrpSpPr>
        <p:grpSpPr>
          <a:xfrm>
            <a:off x="6724483" y="3072058"/>
            <a:ext cx="1205779" cy="1139047"/>
            <a:chOff x="8522904" y="4710268"/>
            <a:chExt cx="1205779" cy="1139047"/>
          </a:xfrm>
        </p:grpSpPr>
        <p:sp>
          <p:nvSpPr>
            <p:cNvPr id="16" name="文本框 15">
              <a:extLst>
                <a:ext uri="{FF2B5EF4-FFF2-40B4-BE49-F238E27FC236}">
                  <a16:creationId xmlns:a16="http://schemas.microsoft.com/office/drawing/2014/main" xmlns="" id="{D072B843-82C6-2346-A15B-200074C7148F}"/>
                </a:ext>
              </a:extLst>
            </p:cNvPr>
            <p:cNvSpPr txBox="1"/>
            <p:nvPr/>
          </p:nvSpPr>
          <p:spPr>
            <a:xfrm>
              <a:off x="8522904" y="5018318"/>
              <a:ext cx="1205779" cy="830997"/>
            </a:xfrm>
            <a:prstGeom prst="rect">
              <a:avLst/>
            </a:prstGeom>
            <a:noFill/>
          </p:spPr>
          <p:txBody>
            <a:bodyPr wrap="none" rtlCol="0">
              <a:spAutoFit/>
            </a:bodyPr>
            <a:lstStyle/>
            <a:p>
              <a:r>
                <a:rPr kumimoji="1" lang="en-US" altLang="zh-CN" sz="2400" dirty="0">
                  <a:solidFill>
                    <a:srgbClr val="FF0000"/>
                  </a:solidFill>
                </a:rPr>
                <a:t>Channel</a:t>
              </a:r>
            </a:p>
            <a:p>
              <a:r>
                <a:rPr kumimoji="1" lang="en-US" altLang="zh-CN" sz="2400" dirty="0">
                  <a:solidFill>
                    <a:srgbClr val="FF0000"/>
                  </a:solidFill>
                </a:rPr>
                <a:t>Index</a:t>
              </a:r>
              <a:endParaRPr kumimoji="1" lang="zh-CN" altLang="en-US" sz="2400" dirty="0">
                <a:solidFill>
                  <a:srgbClr val="FF0000"/>
                </a:solidFill>
              </a:endParaRPr>
            </a:p>
          </p:txBody>
        </p:sp>
        <p:cxnSp>
          <p:nvCxnSpPr>
            <p:cNvPr id="17" name="直线箭头连接符 16">
              <a:extLst>
                <a:ext uri="{FF2B5EF4-FFF2-40B4-BE49-F238E27FC236}">
                  <a16:creationId xmlns:a16="http://schemas.microsoft.com/office/drawing/2014/main" xmlns="" id="{77B1C50F-4D37-C74C-8987-B8D1C59340A4}"/>
                </a:ext>
              </a:extLst>
            </p:cNvPr>
            <p:cNvCxnSpPr>
              <a:cxnSpLocks/>
            </p:cNvCxnSpPr>
            <p:nvPr/>
          </p:nvCxnSpPr>
          <p:spPr>
            <a:xfrm flipV="1">
              <a:off x="8979534" y="4738863"/>
              <a:ext cx="1" cy="30658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线连接符 17">
              <a:extLst>
                <a:ext uri="{FF2B5EF4-FFF2-40B4-BE49-F238E27FC236}">
                  <a16:creationId xmlns:a16="http://schemas.microsoft.com/office/drawing/2014/main" xmlns="" id="{6F725F1B-9CCD-634E-89AE-68411E36C41E}"/>
                </a:ext>
              </a:extLst>
            </p:cNvPr>
            <p:cNvCxnSpPr>
              <a:cxnSpLocks/>
            </p:cNvCxnSpPr>
            <p:nvPr/>
          </p:nvCxnSpPr>
          <p:spPr>
            <a:xfrm>
              <a:off x="8749555" y="4710268"/>
              <a:ext cx="355488"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xmlns="" id="{207C8603-7E59-B947-88DC-4F4553E68128}"/>
              </a:ext>
            </a:extLst>
          </p:cNvPr>
          <p:cNvGrpSpPr/>
          <p:nvPr/>
        </p:nvGrpSpPr>
        <p:grpSpPr>
          <a:xfrm>
            <a:off x="3489649" y="3636135"/>
            <a:ext cx="2861029" cy="623102"/>
            <a:chOff x="7230423" y="4947781"/>
            <a:chExt cx="2861029" cy="623102"/>
          </a:xfrm>
        </p:grpSpPr>
        <p:cxnSp>
          <p:nvCxnSpPr>
            <p:cNvPr id="20" name="直线箭头连接符 19">
              <a:extLst>
                <a:ext uri="{FF2B5EF4-FFF2-40B4-BE49-F238E27FC236}">
                  <a16:creationId xmlns:a16="http://schemas.microsoft.com/office/drawing/2014/main" xmlns="" id="{28F761A5-EED4-0347-B253-0C6A93788C25}"/>
                </a:ext>
              </a:extLst>
            </p:cNvPr>
            <p:cNvCxnSpPr>
              <a:cxnSpLocks/>
              <a:stCxn id="21" idx="1"/>
            </p:cNvCxnSpPr>
            <p:nvPr/>
          </p:nvCxnSpPr>
          <p:spPr>
            <a:xfrm flipH="1">
              <a:off x="7618280" y="5178614"/>
              <a:ext cx="1079842" cy="2079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xmlns="" id="{AEE106D7-2AAA-4244-9F1D-91E4CF4D9E07}"/>
                </a:ext>
              </a:extLst>
            </p:cNvPr>
            <p:cNvSpPr txBox="1"/>
            <p:nvPr/>
          </p:nvSpPr>
          <p:spPr>
            <a:xfrm>
              <a:off x="8698122" y="4947781"/>
              <a:ext cx="1393330" cy="461665"/>
            </a:xfrm>
            <a:prstGeom prst="rect">
              <a:avLst/>
            </a:prstGeom>
            <a:noFill/>
          </p:spPr>
          <p:txBody>
            <a:bodyPr wrap="none" rtlCol="0">
              <a:spAutoFit/>
            </a:bodyPr>
            <a:lstStyle/>
            <a:p>
              <a:r>
                <a:rPr kumimoji="1" lang="en-US" altLang="zh-CN" sz="2400" dirty="0">
                  <a:solidFill>
                    <a:srgbClr val="FF0000"/>
                  </a:solidFill>
                </a:rPr>
                <a:t>Thickness</a:t>
              </a:r>
              <a:endParaRPr kumimoji="1" lang="zh-CN" altLang="en-US" sz="2400" dirty="0">
                <a:solidFill>
                  <a:srgbClr val="FF0000"/>
                </a:solidFill>
              </a:endParaRPr>
            </a:p>
          </p:txBody>
        </p:sp>
        <p:cxnSp>
          <p:nvCxnSpPr>
            <p:cNvPr id="22" name="直线连接符 21">
              <a:extLst>
                <a:ext uri="{FF2B5EF4-FFF2-40B4-BE49-F238E27FC236}">
                  <a16:creationId xmlns:a16="http://schemas.microsoft.com/office/drawing/2014/main" xmlns="" id="{33EB1F29-2E15-7246-ABA7-1CE5A6630A94}"/>
                </a:ext>
              </a:extLst>
            </p:cNvPr>
            <p:cNvCxnSpPr>
              <a:cxnSpLocks/>
            </p:cNvCxnSpPr>
            <p:nvPr/>
          </p:nvCxnSpPr>
          <p:spPr>
            <a:xfrm>
              <a:off x="7230423" y="5570883"/>
              <a:ext cx="349621"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xmlns="" id="{C50DD510-5F22-974D-AC8F-D56A7A7F3E2B}"/>
              </a:ext>
            </a:extLst>
          </p:cNvPr>
          <p:cNvGrpSpPr/>
          <p:nvPr/>
        </p:nvGrpSpPr>
        <p:grpSpPr>
          <a:xfrm>
            <a:off x="2372225" y="4351591"/>
            <a:ext cx="3630912" cy="719484"/>
            <a:chOff x="6181573" y="5678248"/>
            <a:chExt cx="3630912" cy="719484"/>
          </a:xfrm>
        </p:grpSpPr>
        <p:cxnSp>
          <p:nvCxnSpPr>
            <p:cNvPr id="24" name="直线连接符 23">
              <a:extLst>
                <a:ext uri="{FF2B5EF4-FFF2-40B4-BE49-F238E27FC236}">
                  <a16:creationId xmlns:a16="http://schemas.microsoft.com/office/drawing/2014/main" xmlns="" id="{A45426AD-7EDC-4B49-BE61-81378F32A104}"/>
                </a:ext>
              </a:extLst>
            </p:cNvPr>
            <p:cNvCxnSpPr>
              <a:cxnSpLocks/>
            </p:cNvCxnSpPr>
            <p:nvPr/>
          </p:nvCxnSpPr>
          <p:spPr>
            <a:xfrm>
              <a:off x="6813176" y="5692017"/>
              <a:ext cx="447226"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线箭头连接符 24">
              <a:extLst>
                <a:ext uri="{FF2B5EF4-FFF2-40B4-BE49-F238E27FC236}">
                  <a16:creationId xmlns:a16="http://schemas.microsoft.com/office/drawing/2014/main" xmlns="" id="{8A2D7EB1-473E-3B4E-81FC-5DD5DC2C031B}"/>
                </a:ext>
              </a:extLst>
            </p:cNvPr>
            <p:cNvCxnSpPr>
              <a:cxnSpLocks/>
            </p:cNvCxnSpPr>
            <p:nvPr/>
          </p:nvCxnSpPr>
          <p:spPr>
            <a:xfrm flipV="1">
              <a:off x="7019898" y="5678248"/>
              <a:ext cx="0" cy="35080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xmlns="" id="{C65FCD16-FB7E-D241-9D92-E6DA9EC2E040}"/>
                </a:ext>
              </a:extLst>
            </p:cNvPr>
            <p:cNvSpPr txBox="1"/>
            <p:nvPr/>
          </p:nvSpPr>
          <p:spPr>
            <a:xfrm>
              <a:off x="6181573" y="5936067"/>
              <a:ext cx="3630912" cy="461665"/>
            </a:xfrm>
            <a:prstGeom prst="rect">
              <a:avLst/>
            </a:prstGeom>
            <a:noFill/>
          </p:spPr>
          <p:txBody>
            <a:bodyPr wrap="square" rtlCol="0">
              <a:spAutoFit/>
            </a:bodyPr>
            <a:lstStyle/>
            <a:p>
              <a:r>
                <a:rPr kumimoji="1" lang="en-US" altLang="zh-CN" sz="2400" dirty="0">
                  <a:solidFill>
                    <a:srgbClr val="FF0000"/>
                  </a:solidFill>
                </a:rPr>
                <a:t>Attenuation Parameter</a:t>
              </a:r>
              <a:endParaRPr kumimoji="1" lang="zh-CN" altLang="en-US" sz="2400" dirty="0">
                <a:solidFill>
                  <a:srgbClr val="FF0000"/>
                </a:solidFill>
              </a:endParaRPr>
            </a:p>
          </p:txBody>
        </p:sp>
      </p:grpSp>
      <p:grpSp>
        <p:nvGrpSpPr>
          <p:cNvPr id="2" name="组合 1">
            <a:extLst>
              <a:ext uri="{FF2B5EF4-FFF2-40B4-BE49-F238E27FC236}">
                <a16:creationId xmlns:a16="http://schemas.microsoft.com/office/drawing/2014/main" xmlns="" id="{2D39300B-EAE5-CE49-B2E6-82FA683E5D48}"/>
              </a:ext>
            </a:extLst>
          </p:cNvPr>
          <p:cNvGrpSpPr/>
          <p:nvPr/>
        </p:nvGrpSpPr>
        <p:grpSpPr>
          <a:xfrm>
            <a:off x="-1132282" y="1672009"/>
            <a:ext cx="11500004" cy="1375984"/>
            <a:chOff x="-1246582" y="1190740"/>
            <a:chExt cx="11500004" cy="1375984"/>
          </a:xfrm>
        </p:grpSpPr>
        <p:sp>
          <p:nvSpPr>
            <p:cNvPr id="5" name="文本框 4">
              <a:extLst>
                <a:ext uri="{FF2B5EF4-FFF2-40B4-BE49-F238E27FC236}">
                  <a16:creationId xmlns:a16="http://schemas.microsoft.com/office/drawing/2014/main" xmlns="" id="{9AD6ED16-E990-9244-9EB9-ED4D21C87519}"/>
                </a:ext>
              </a:extLst>
            </p:cNvPr>
            <p:cNvSpPr txBox="1"/>
            <p:nvPr/>
          </p:nvSpPr>
          <p:spPr>
            <a:xfrm>
              <a:off x="262645" y="1191132"/>
              <a:ext cx="1751953" cy="461665"/>
            </a:xfrm>
            <a:prstGeom prst="rect">
              <a:avLst/>
            </a:prstGeom>
            <a:noFill/>
          </p:spPr>
          <p:txBody>
            <a:bodyPr wrap="none" rtlCol="0">
              <a:spAutoFit/>
            </a:bodyPr>
            <a:lstStyle/>
            <a:p>
              <a:pPr algn="ctr"/>
              <a:r>
                <a:rPr kumimoji="1" lang="en-US" altLang="zh-CN" sz="2400" dirty="0"/>
                <a:t>Thin</a:t>
              </a:r>
              <a:r>
                <a:rPr kumimoji="1" lang="zh-CN" altLang="en-US" sz="2400" dirty="0"/>
                <a:t> </a:t>
              </a:r>
              <a:r>
                <a:rPr kumimoji="1" lang="en-US" altLang="zh-CN" sz="2400" dirty="0"/>
                <a:t>Powder</a:t>
              </a:r>
              <a:endParaRPr kumimoji="1" lang="zh-CN" altLang="en-US" sz="2400" dirty="0"/>
            </a:p>
          </p:txBody>
        </p:sp>
        <p:sp>
          <p:nvSpPr>
            <p:cNvPr id="7" name="文本框 6">
              <a:extLst>
                <a:ext uri="{FF2B5EF4-FFF2-40B4-BE49-F238E27FC236}">
                  <a16:creationId xmlns:a16="http://schemas.microsoft.com/office/drawing/2014/main" xmlns="" id="{FB238CE1-990F-C942-A6BD-C9A219DCCC56}"/>
                </a:ext>
              </a:extLst>
            </p:cNvPr>
            <p:cNvSpPr txBox="1"/>
            <p:nvPr/>
          </p:nvSpPr>
          <p:spPr>
            <a:xfrm>
              <a:off x="4055746" y="1192966"/>
              <a:ext cx="2198422" cy="461665"/>
            </a:xfrm>
            <a:prstGeom prst="rect">
              <a:avLst/>
            </a:prstGeom>
            <a:noFill/>
          </p:spPr>
          <p:txBody>
            <a:bodyPr wrap="none" rtlCol="0">
              <a:spAutoFit/>
            </a:bodyPr>
            <a:lstStyle/>
            <a:p>
              <a:pPr algn="ctr"/>
              <a:r>
                <a:rPr kumimoji="1" lang="en-US" altLang="zh-CN" sz="2400" dirty="0"/>
                <a:t>“Thick”</a:t>
              </a:r>
              <a:r>
                <a:rPr kumimoji="1" lang="zh-CN" altLang="en-US" sz="2400" dirty="0"/>
                <a:t> </a:t>
              </a:r>
              <a:r>
                <a:rPr kumimoji="1" lang="en-US" altLang="zh-CN" sz="2400" dirty="0"/>
                <a:t>Powder</a:t>
              </a:r>
              <a:endParaRPr kumimoji="1" lang="zh-CN" altLang="en-US" sz="2400" dirty="0"/>
            </a:p>
          </p:txBody>
        </p:sp>
        <p:sp>
          <p:nvSpPr>
            <p:cNvPr id="8" name="文本框 7">
              <a:extLst>
                <a:ext uri="{FF2B5EF4-FFF2-40B4-BE49-F238E27FC236}">
                  <a16:creationId xmlns:a16="http://schemas.microsoft.com/office/drawing/2014/main" xmlns="" id="{CE1FB8EE-94F2-824B-AD80-9AB2FA9FC71B}"/>
                </a:ext>
              </a:extLst>
            </p:cNvPr>
            <p:cNvSpPr txBox="1"/>
            <p:nvPr/>
          </p:nvSpPr>
          <p:spPr>
            <a:xfrm>
              <a:off x="6856921" y="1190740"/>
              <a:ext cx="1662506" cy="461665"/>
            </a:xfrm>
            <a:prstGeom prst="rect">
              <a:avLst/>
            </a:prstGeom>
            <a:noFill/>
          </p:spPr>
          <p:txBody>
            <a:bodyPr wrap="none" rtlCol="0">
              <a:spAutoFit/>
            </a:bodyPr>
            <a:lstStyle/>
            <a:p>
              <a:pPr algn="ctr"/>
              <a:r>
                <a:rPr kumimoji="1" lang="en-US" altLang="zh-CN" sz="2400" dirty="0"/>
                <a:t>Background</a:t>
              </a:r>
              <a:endParaRPr kumimoji="1" lang="zh-CN" altLang="en-US" sz="2400" dirty="0"/>
            </a:p>
          </p:txBody>
        </p:sp>
        <p:pic>
          <p:nvPicPr>
            <p:cNvPr id="12" name="图片 11">
              <a:extLst>
                <a:ext uri="{FF2B5EF4-FFF2-40B4-BE49-F238E27FC236}">
                  <a16:creationId xmlns:a16="http://schemas.microsoft.com/office/drawing/2014/main" xmlns="" id="{E88C3CC4-0997-7A45-9065-0F2560D4DF61}"/>
                </a:ext>
              </a:extLst>
            </p:cNvPr>
            <p:cNvPicPr>
              <a:picLocks noChangeAspect="1"/>
            </p:cNvPicPr>
            <p:nvPr/>
          </p:nvPicPr>
          <p:blipFill>
            <a:blip r:embed="rId7"/>
            <a:stretch>
              <a:fillRect/>
            </a:stretch>
          </p:blipFill>
          <p:spPr>
            <a:xfrm>
              <a:off x="4720617" y="1652324"/>
              <a:ext cx="914400" cy="914400"/>
            </a:xfrm>
            <a:prstGeom prst="rect">
              <a:avLst/>
            </a:prstGeom>
          </p:spPr>
        </p:pic>
        <p:pic>
          <p:nvPicPr>
            <p:cNvPr id="13" name="图片 12">
              <a:extLst>
                <a:ext uri="{FF2B5EF4-FFF2-40B4-BE49-F238E27FC236}">
                  <a16:creationId xmlns:a16="http://schemas.microsoft.com/office/drawing/2014/main" xmlns="" id="{4ED0A9B1-06D1-F845-A6AB-0725AEDEC154}"/>
                </a:ext>
              </a:extLst>
            </p:cNvPr>
            <p:cNvPicPr>
              <a:picLocks noChangeAspect="1"/>
            </p:cNvPicPr>
            <p:nvPr/>
          </p:nvPicPr>
          <p:blipFill>
            <a:blip r:embed="rId8"/>
            <a:stretch>
              <a:fillRect/>
            </a:stretch>
          </p:blipFill>
          <p:spPr>
            <a:xfrm>
              <a:off x="7229334" y="1652324"/>
              <a:ext cx="914400" cy="914400"/>
            </a:xfrm>
            <a:prstGeom prst="rect">
              <a:avLst/>
            </a:prstGeom>
          </p:spPr>
        </p:pic>
        <p:pic>
          <p:nvPicPr>
            <p:cNvPr id="14" name="图片 13">
              <a:extLst>
                <a:ext uri="{FF2B5EF4-FFF2-40B4-BE49-F238E27FC236}">
                  <a16:creationId xmlns:a16="http://schemas.microsoft.com/office/drawing/2014/main" xmlns="" id="{BFE7A833-9E12-D042-8E00-50C997E4591E}"/>
                </a:ext>
              </a:extLst>
            </p:cNvPr>
            <p:cNvPicPr>
              <a:picLocks noChangeAspect="1"/>
            </p:cNvPicPr>
            <p:nvPr/>
          </p:nvPicPr>
          <p:blipFill>
            <a:blip r:embed="rId9"/>
            <a:stretch>
              <a:fillRect/>
            </a:stretch>
          </p:blipFill>
          <p:spPr>
            <a:xfrm>
              <a:off x="669992" y="1652324"/>
              <a:ext cx="914400" cy="914400"/>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xmlns="" id="{1322E2C5-58B3-8E4E-86B8-1274BCA5C063}"/>
                    </a:ext>
                  </a:extLst>
                </p:cNvPr>
                <p:cNvSpPr txBox="1"/>
                <p:nvPr/>
              </p:nvSpPr>
              <p:spPr>
                <a:xfrm>
                  <a:off x="-1246582" y="1732493"/>
                  <a:ext cx="11500004" cy="7386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kumimoji="1" lang="en-US" altLang="zh-CN" sz="4800" b="0" i="1" smtClean="0">
                                <a:solidFill>
                                  <a:schemeClr val="bg1"/>
                                </a:solidFill>
                                <a:latin typeface="Cambria Math" charset="0"/>
                              </a:rPr>
                            </m:ctrlPr>
                          </m:sSubPr>
                          <m:e>
                            <m:r>
                              <a:rPr kumimoji="1" lang="en-US" altLang="zh-CN" sz="4800" b="0" i="1" smtClean="0">
                                <a:solidFill>
                                  <a:schemeClr val="bg1"/>
                                </a:solidFill>
                                <a:latin typeface="Cambria Math" panose="02040503050406030204" pitchFamily="18" charset="0"/>
                              </a:rPr>
                              <m:t>𝐼</m:t>
                            </m:r>
                          </m:e>
                          <m:sub>
                            <m:r>
                              <a:rPr kumimoji="1" lang="en-US" altLang="zh-CN" sz="4800" b="0" i="1" smtClean="0">
                                <a:solidFill>
                                  <a:schemeClr val="bg1"/>
                                </a:solidFill>
                                <a:latin typeface="Cambria Math" panose="02040503050406030204" pitchFamily="18" charset="0"/>
                              </a:rPr>
                              <m:t>𝑐</m:t>
                            </m:r>
                          </m:sub>
                        </m:sSub>
                        <m:r>
                          <a:rPr kumimoji="1" lang="en-US" altLang="zh-CN" sz="4800" b="0" i="1" smtClean="0">
                            <a:latin typeface="Cambria Math" panose="02040503050406030204" pitchFamily="18" charset="0"/>
                          </a:rPr>
                          <m:t>=</m:t>
                        </m:r>
                        <m:d>
                          <m:dPr>
                            <m:ctrlPr>
                              <a:rPr kumimoji="1" lang="en-US" altLang="zh-CN" sz="4800" b="0" i="1" smtClean="0">
                                <a:latin typeface="Cambria Math" charset="0"/>
                              </a:rPr>
                            </m:ctrlPr>
                          </m:dPr>
                          <m:e>
                            <m:r>
                              <a:rPr kumimoji="1" lang="en-US" altLang="zh-CN" sz="4800" b="0" i="1" smtClean="0">
                                <a:latin typeface="Cambria Math" panose="02040503050406030204" pitchFamily="18" charset="0"/>
                              </a:rPr>
                              <m:t>1−</m:t>
                            </m:r>
                            <m:sSub>
                              <m:sSubPr>
                                <m:ctrlPr>
                                  <a:rPr kumimoji="1" lang="en-US" altLang="zh-CN" sz="4800" b="0" i="1" smtClean="0">
                                    <a:latin typeface="Cambria Math" charset="0"/>
                                    <a:ea typeface="Cambria Math" panose="02040503050406030204" pitchFamily="18" charset="0"/>
                                  </a:rPr>
                                </m:ctrlPr>
                              </m:sSubPr>
                              <m:e>
                                <m:r>
                                  <a:rPr kumimoji="1" lang="en-US" altLang="zh-CN" sz="4800" b="0" i="1" smtClean="0">
                                    <a:latin typeface="Cambria Math" panose="02040503050406030204" pitchFamily="18" charset="0"/>
                                    <a:ea typeface="Cambria Math" panose="02040503050406030204" pitchFamily="18" charset="0"/>
                                  </a:rPr>
                                  <m:t>𝛼</m:t>
                                </m:r>
                              </m:e>
                              <m:sub>
                                <m:r>
                                  <a:rPr kumimoji="1" lang="en-US" altLang="zh-CN" sz="4800" b="0" i="1" smtClean="0">
                                    <a:latin typeface="Cambria Math" panose="02040503050406030204" pitchFamily="18" charset="0"/>
                                    <a:ea typeface="Cambria Math" panose="02040503050406030204" pitchFamily="18" charset="0"/>
                                  </a:rPr>
                                  <m:t>𝑐</m:t>
                                </m:r>
                              </m:sub>
                            </m:sSub>
                          </m:e>
                        </m:d>
                        <m:r>
                          <a:rPr kumimoji="1" lang="zh-CN" altLang="en-US" sz="4800" b="0" i="1" smtClean="0">
                            <a:latin typeface="Cambria Math" panose="02040503050406030204" pitchFamily="18" charset="0"/>
                            <a:ea typeface="Cambria Math" panose="02040503050406030204" pitchFamily="18" charset="0"/>
                          </a:rPr>
                          <m:t> </m:t>
                        </m:r>
                        <m:sSub>
                          <m:sSubPr>
                            <m:ctrlPr>
                              <a:rPr kumimoji="1" lang="en-US" altLang="zh-CN" sz="4800" b="0" i="1" smtClean="0">
                                <a:solidFill>
                                  <a:schemeClr val="bg1"/>
                                </a:solidFill>
                                <a:latin typeface="Cambria Math" charset="0"/>
                                <a:ea typeface="Cambria Math" panose="02040503050406030204" pitchFamily="18" charset="0"/>
                              </a:rPr>
                            </m:ctrlPr>
                          </m:sSubPr>
                          <m:e>
                            <m:r>
                              <a:rPr kumimoji="1" lang="en-US" altLang="zh-CN" sz="4800" b="0" i="1" smtClean="0">
                                <a:solidFill>
                                  <a:schemeClr val="bg1"/>
                                </a:solidFill>
                                <a:latin typeface="Cambria Math" panose="02040503050406030204" pitchFamily="18" charset="0"/>
                                <a:ea typeface="Cambria Math" panose="02040503050406030204" pitchFamily="18" charset="0"/>
                              </a:rPr>
                              <m:t>  </m:t>
                            </m:r>
                            <m:r>
                              <a:rPr kumimoji="1" lang="en-US" altLang="zh-CN" sz="4800" b="0" i="1" smtClean="0">
                                <a:solidFill>
                                  <a:schemeClr val="bg1"/>
                                </a:solidFill>
                                <a:latin typeface="Cambria Math" panose="02040503050406030204" pitchFamily="18" charset="0"/>
                                <a:ea typeface="Cambria Math" panose="02040503050406030204" pitchFamily="18" charset="0"/>
                              </a:rPr>
                              <m:t>𝐴</m:t>
                            </m:r>
                          </m:e>
                          <m:sub>
                            <m:r>
                              <a:rPr kumimoji="1" lang="en-US" altLang="zh-CN" sz="4800" b="0" i="1" smtClean="0">
                                <a:solidFill>
                                  <a:schemeClr val="bg1"/>
                                </a:solidFill>
                                <a:latin typeface="Cambria Math" panose="02040503050406030204" pitchFamily="18" charset="0"/>
                                <a:ea typeface="Cambria Math" panose="02040503050406030204" pitchFamily="18" charset="0"/>
                              </a:rPr>
                              <m:t>𝑐</m:t>
                            </m:r>
                          </m:sub>
                        </m:sSub>
                        <m:r>
                          <a:rPr kumimoji="1" lang="zh-CN" altLang="en-US" sz="4800" b="0" i="1" smtClean="0">
                            <a:solidFill>
                              <a:schemeClr val="bg1"/>
                            </a:solidFill>
                            <a:latin typeface="Cambria Math" panose="02040503050406030204" pitchFamily="18" charset="0"/>
                            <a:ea typeface="Cambria Math" panose="02040503050406030204" pitchFamily="18" charset="0"/>
                          </a:rPr>
                          <m:t> </m:t>
                        </m:r>
                        <m:r>
                          <a:rPr kumimoji="1" lang="en-US" altLang="zh-CN" sz="4800" b="0" i="1" smtClean="0">
                            <a:latin typeface="Cambria Math" panose="02040503050406030204" pitchFamily="18" charset="0"/>
                            <a:ea typeface="Cambria Math" panose="02040503050406030204" pitchFamily="18" charset="0"/>
                          </a:rPr>
                          <m:t>+</m:t>
                        </m:r>
                        <m:r>
                          <a:rPr kumimoji="1" lang="zh-CN" altLang="en-US" sz="4800" b="0" i="1" smtClean="0">
                            <a:latin typeface="Cambria Math" panose="02040503050406030204" pitchFamily="18" charset="0"/>
                            <a:ea typeface="Cambria Math" panose="02040503050406030204" pitchFamily="18" charset="0"/>
                          </a:rPr>
                          <m:t> </m:t>
                        </m:r>
                        <m:sSub>
                          <m:sSubPr>
                            <m:ctrlPr>
                              <a:rPr kumimoji="1" lang="en-US" altLang="zh-CN" sz="4800" b="0" i="1" smtClean="0">
                                <a:latin typeface="Cambria Math" charset="0"/>
                                <a:ea typeface="Cambria Math" panose="02040503050406030204" pitchFamily="18" charset="0"/>
                              </a:rPr>
                            </m:ctrlPr>
                          </m:sSubPr>
                          <m:e>
                            <m:r>
                              <a:rPr kumimoji="1" lang="zh-CN" altLang="en-US" sz="4800" b="0" i="1" smtClean="0">
                                <a:latin typeface="Cambria Math" panose="02040503050406030204" pitchFamily="18" charset="0"/>
                                <a:ea typeface="Cambria Math" panose="02040503050406030204" pitchFamily="18" charset="0"/>
                              </a:rPr>
                              <m:t>𝛼</m:t>
                            </m:r>
                          </m:e>
                          <m:sub>
                            <m:r>
                              <a:rPr kumimoji="1" lang="en-US" altLang="zh-CN" sz="4800" b="0" i="1" smtClean="0">
                                <a:latin typeface="Cambria Math" panose="02040503050406030204" pitchFamily="18" charset="0"/>
                                <a:ea typeface="Cambria Math" panose="02040503050406030204" pitchFamily="18" charset="0"/>
                              </a:rPr>
                              <m:t>𝑐</m:t>
                            </m:r>
                          </m:sub>
                        </m:sSub>
                        <m:r>
                          <a:rPr kumimoji="1" lang="zh-CN" altLang="en-US" sz="4800" b="0" i="1" smtClean="0">
                            <a:latin typeface="Cambria Math" panose="02040503050406030204" pitchFamily="18" charset="0"/>
                            <a:ea typeface="Cambria Math" panose="02040503050406030204" pitchFamily="18" charset="0"/>
                          </a:rPr>
                          <m:t> </m:t>
                        </m:r>
                        <m:r>
                          <a:rPr kumimoji="1" lang="en-US" altLang="zh-CN" sz="4800" b="0" i="1" smtClean="0">
                            <a:latin typeface="Cambria Math" panose="02040503050406030204" pitchFamily="18" charset="0"/>
                            <a:ea typeface="Cambria Math" panose="02040503050406030204" pitchFamily="18" charset="0"/>
                          </a:rPr>
                          <m:t> </m:t>
                        </m:r>
                        <m:sSub>
                          <m:sSubPr>
                            <m:ctrlPr>
                              <a:rPr kumimoji="1" lang="en-US" altLang="zh-CN" sz="4800" b="0" i="1" smtClean="0">
                                <a:solidFill>
                                  <a:schemeClr val="bg1"/>
                                </a:solidFill>
                                <a:latin typeface="Cambria Math" charset="0"/>
                                <a:ea typeface="Cambria Math" panose="02040503050406030204" pitchFamily="18" charset="0"/>
                              </a:rPr>
                            </m:ctrlPr>
                          </m:sSubPr>
                          <m:e>
                            <m:r>
                              <a:rPr kumimoji="1" lang="en-US" altLang="zh-CN" sz="4800" b="0" i="1" smtClean="0">
                                <a:solidFill>
                                  <a:schemeClr val="bg1"/>
                                </a:solidFill>
                                <a:latin typeface="Cambria Math" panose="02040503050406030204" pitchFamily="18" charset="0"/>
                                <a:ea typeface="Cambria Math" panose="02040503050406030204" pitchFamily="18" charset="0"/>
                              </a:rPr>
                              <m:t>𝐵</m:t>
                            </m:r>
                          </m:e>
                          <m:sub>
                            <m:r>
                              <a:rPr kumimoji="1" lang="en-US" altLang="zh-CN" sz="4800" b="0" i="1" smtClean="0">
                                <a:solidFill>
                                  <a:schemeClr val="bg1"/>
                                </a:solidFill>
                                <a:latin typeface="Cambria Math" panose="02040503050406030204" pitchFamily="18" charset="0"/>
                                <a:ea typeface="Cambria Math" panose="02040503050406030204" pitchFamily="18" charset="0"/>
                              </a:rPr>
                              <m:t>𝑐</m:t>
                            </m:r>
                          </m:sub>
                        </m:sSub>
                      </m:oMath>
                    </m:oMathPara>
                  </a14:m>
                  <a:endParaRPr kumimoji="1" lang="zh-CN" altLang="en-US" sz="4800" dirty="0"/>
                </a:p>
              </p:txBody>
            </p:sp>
          </mc:Choice>
          <mc:Fallback xmlns="">
            <p:sp>
              <p:nvSpPr>
                <p:cNvPr id="6" name="文本框 5">
                  <a:extLst>
                    <a:ext uri="{FF2B5EF4-FFF2-40B4-BE49-F238E27FC236}">
                      <a16:creationId xmlns:a16="http://schemas.microsoft.com/office/drawing/2014/main" id="{1322E2C5-58B3-8E4E-86B8-1274BCA5C063}"/>
                    </a:ext>
                  </a:extLst>
                </p:cNvPr>
                <p:cNvSpPr txBox="1">
                  <a:spLocks noRot="1" noChangeAspect="1" noMove="1" noResize="1" noEditPoints="1" noAdjustHandles="1" noChangeArrowheads="1" noChangeShapeType="1" noTextEdit="1"/>
                </p:cNvSpPr>
                <p:nvPr/>
              </p:nvSpPr>
              <p:spPr>
                <a:xfrm>
                  <a:off x="-1246582" y="1732493"/>
                  <a:ext cx="11500004" cy="738664"/>
                </a:xfrm>
                <a:prstGeom prst="rect">
                  <a:avLst/>
                </a:prstGeom>
                <a:blipFill>
                  <a:blip r:embed="rId10"/>
                  <a:stretch>
                    <a:fillRect t="-5000" b="-35000"/>
                  </a:stretch>
                </a:blipFill>
              </p:spPr>
              <p:txBody>
                <a:bodyPr/>
                <a:lstStyle/>
                <a:p>
                  <a:r>
                    <a:rPr lang="zh-CN" altLang="en-US">
                      <a:noFill/>
                    </a:rPr>
                    <a:t> </a:t>
                  </a:r>
                </a:p>
              </p:txBody>
            </p:sp>
          </mc:Fallback>
        </mc:AlternateContent>
      </p:grpSp>
      <p:sp>
        <p:nvSpPr>
          <p:cNvPr id="27" name="标题 1">
            <a:extLst>
              <a:ext uri="{FF2B5EF4-FFF2-40B4-BE49-F238E27FC236}">
                <a16:creationId xmlns:a16="http://schemas.microsoft.com/office/drawing/2014/main" xmlns="" id="{EC4A1730-5209-2D4A-A622-0C15F4F2AAE7}"/>
              </a:ext>
            </a:extLst>
          </p:cNvPr>
          <p:cNvSpPr txBox="1">
            <a:spLocks/>
          </p:cNvSpPr>
          <p:nvPr/>
        </p:nvSpPr>
        <p:spPr>
          <a:xfrm>
            <a:off x="274320" y="798611"/>
            <a:ext cx="9338912"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2800" dirty="0">
                <a:latin typeface="Calibri" panose="020F0502020204030204" pitchFamily="34" charset="0"/>
                <a:cs typeface="Calibri" panose="020F0502020204030204" pitchFamily="34" charset="0"/>
              </a:rPr>
              <a:t>The Beer Lambert Blending Model:</a:t>
            </a:r>
            <a:endParaRPr kumimoji="1" lang="zh-CN" altLang="en-US" sz="2800" dirty="0">
              <a:latin typeface="Calibri" panose="020F0502020204030204" pitchFamily="34" charset="0"/>
              <a:cs typeface="Calibri" panose="020F0502020204030204" pitchFamily="34" charset="0"/>
            </a:endParaRPr>
          </a:p>
        </p:txBody>
      </p:sp>
    </p:spTree>
    <p:custDataLst>
      <p:tags r:id="rId1"/>
    </p:custDataLst>
    <p:extLst>
      <p:ext uri="{BB962C8B-B14F-4D97-AF65-F5344CB8AC3E}">
        <p14:creationId xmlns:p14="http://schemas.microsoft.com/office/powerpoint/2010/main" val="2199565357"/>
      </p:ext>
    </p:extLst>
  </p:cSld>
  <p:clrMapOvr>
    <a:masterClrMapping/>
  </p:clrMapOvr>
  <mc:AlternateContent xmlns:mc="http://schemas.openxmlformats.org/markup-compatibility/2006" xmlns:p14="http://schemas.microsoft.com/office/powerpoint/2010/main">
    <mc:Choice Requires="p14">
      <p:transition spd="slow" p14:dur="2000" advTm="20760"/>
    </mc:Choice>
    <mc:Fallback xmlns="">
      <p:transition spd="slow" advTm="2076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Powder Recognition Database – Patches</a:t>
            </a:r>
            <a:endParaRPr kumimoji="1" lang="zh-CN" altLang="en-US" sz="3000" dirty="0"/>
          </a:p>
        </p:txBody>
      </p:sp>
      <p:pic>
        <p:nvPicPr>
          <p:cNvPr id="3" name="图片 2">
            <a:extLst>
              <a:ext uri="{FF2B5EF4-FFF2-40B4-BE49-F238E27FC236}">
                <a16:creationId xmlns:a16="http://schemas.microsoft.com/office/drawing/2014/main" xmlns="" id="{B0ECE2A0-F05F-9F42-8F48-984427020FF4}"/>
              </a:ext>
            </a:extLst>
          </p:cNvPr>
          <p:cNvPicPr>
            <a:picLocks noChangeAspect="1"/>
          </p:cNvPicPr>
          <p:nvPr/>
        </p:nvPicPr>
        <p:blipFill>
          <a:blip r:embed="rId3"/>
          <a:stretch>
            <a:fillRect/>
          </a:stretch>
        </p:blipFill>
        <p:spPr>
          <a:xfrm>
            <a:off x="4805404" y="1714500"/>
            <a:ext cx="3860800" cy="2413000"/>
          </a:xfrm>
          <a:prstGeom prst="rect">
            <a:avLst/>
          </a:prstGeom>
        </p:spPr>
      </p:pic>
      <p:pic>
        <p:nvPicPr>
          <p:cNvPr id="4" name="图片 3">
            <a:extLst>
              <a:ext uri="{FF2B5EF4-FFF2-40B4-BE49-F238E27FC236}">
                <a16:creationId xmlns:a16="http://schemas.microsoft.com/office/drawing/2014/main" xmlns="" id="{4004AC78-60FF-914D-AAC0-EF3A4BFAB96D}"/>
              </a:ext>
            </a:extLst>
          </p:cNvPr>
          <p:cNvPicPr>
            <a:picLocks noChangeAspect="1"/>
          </p:cNvPicPr>
          <p:nvPr/>
        </p:nvPicPr>
        <p:blipFill>
          <a:blip r:embed="rId4"/>
          <a:stretch>
            <a:fillRect/>
          </a:stretch>
        </p:blipFill>
        <p:spPr>
          <a:xfrm>
            <a:off x="469530" y="1714500"/>
            <a:ext cx="3860800" cy="2413000"/>
          </a:xfrm>
          <a:prstGeom prst="rect">
            <a:avLst/>
          </a:prstGeom>
        </p:spPr>
      </p:pic>
      <p:pic>
        <p:nvPicPr>
          <p:cNvPr id="5" name="图片 4">
            <a:extLst>
              <a:ext uri="{FF2B5EF4-FFF2-40B4-BE49-F238E27FC236}">
                <a16:creationId xmlns:a16="http://schemas.microsoft.com/office/drawing/2014/main" xmlns="" id="{C51CA29D-B673-FB4A-BC99-A58E07D78883}"/>
              </a:ext>
            </a:extLst>
          </p:cNvPr>
          <p:cNvPicPr>
            <a:picLocks noChangeAspect="1"/>
          </p:cNvPicPr>
          <p:nvPr/>
        </p:nvPicPr>
        <p:blipFill>
          <a:blip r:embed="rId5"/>
          <a:stretch>
            <a:fillRect/>
          </a:stretch>
        </p:blipFill>
        <p:spPr>
          <a:xfrm>
            <a:off x="238315" y="1095878"/>
            <a:ext cx="8679180" cy="388620"/>
          </a:xfrm>
          <a:prstGeom prst="rect">
            <a:avLst/>
          </a:prstGeom>
        </p:spPr>
      </p:pic>
      <p:sp>
        <p:nvSpPr>
          <p:cNvPr id="6" name="文本框 5">
            <a:extLst>
              <a:ext uri="{FF2B5EF4-FFF2-40B4-BE49-F238E27FC236}">
                <a16:creationId xmlns:a16="http://schemas.microsoft.com/office/drawing/2014/main" xmlns="" id="{9823CC20-6826-1D4E-943F-1830912EE7C2}"/>
              </a:ext>
            </a:extLst>
          </p:cNvPr>
          <p:cNvSpPr txBox="1"/>
          <p:nvPr/>
        </p:nvSpPr>
        <p:spPr>
          <a:xfrm>
            <a:off x="553206" y="4329554"/>
            <a:ext cx="3693447" cy="477054"/>
          </a:xfrm>
          <a:prstGeom prst="rect">
            <a:avLst/>
          </a:prstGeom>
          <a:noFill/>
        </p:spPr>
        <p:txBody>
          <a:bodyPr wrap="none" rtlCol="0">
            <a:spAutoFit/>
          </a:bodyPr>
          <a:lstStyle/>
          <a:p>
            <a:r>
              <a:rPr kumimoji="1" lang="en-US" altLang="zh-CN" sz="2500" dirty="0"/>
              <a:t>Thick/Thin Powder Patches</a:t>
            </a:r>
            <a:endParaRPr kumimoji="1" lang="zh-CN" altLang="en-US" sz="2500" dirty="0"/>
          </a:p>
        </p:txBody>
      </p:sp>
      <p:sp>
        <p:nvSpPr>
          <p:cNvPr id="7" name="文本框 6">
            <a:extLst>
              <a:ext uri="{FF2B5EF4-FFF2-40B4-BE49-F238E27FC236}">
                <a16:creationId xmlns:a16="http://schemas.microsoft.com/office/drawing/2014/main" xmlns="" id="{1128151A-8597-3348-B39C-34E0DD0DBA4C}"/>
              </a:ext>
            </a:extLst>
          </p:cNvPr>
          <p:cNvSpPr txBox="1"/>
          <p:nvPr/>
        </p:nvSpPr>
        <p:spPr>
          <a:xfrm>
            <a:off x="4724900" y="4329554"/>
            <a:ext cx="3976088" cy="477054"/>
          </a:xfrm>
          <a:prstGeom prst="rect">
            <a:avLst/>
          </a:prstGeom>
          <a:noFill/>
        </p:spPr>
        <p:txBody>
          <a:bodyPr wrap="none" rtlCol="0">
            <a:spAutoFit/>
          </a:bodyPr>
          <a:lstStyle/>
          <a:p>
            <a:r>
              <a:rPr kumimoji="1" lang="en-US" altLang="zh-CN" sz="2500" dirty="0"/>
              <a:t>Background Material Patches</a:t>
            </a:r>
            <a:endParaRPr kumimoji="1" lang="zh-CN" altLang="en-US" sz="2500" dirty="0"/>
          </a:p>
        </p:txBody>
      </p:sp>
    </p:spTree>
    <p:extLst>
      <p:ext uri="{BB962C8B-B14F-4D97-AF65-F5344CB8AC3E}">
        <p14:creationId xmlns:p14="http://schemas.microsoft.com/office/powerpoint/2010/main" val="605739638"/>
      </p:ext>
    </p:extLst>
  </p:cSld>
  <p:clrMapOvr>
    <a:masterClrMapping/>
  </p:clrMapOvr>
  <mc:AlternateContent xmlns:mc="http://schemas.openxmlformats.org/markup-compatibility/2006" xmlns:p14="http://schemas.microsoft.com/office/powerpoint/2010/main">
    <mc:Choice Requires="p14">
      <p:transition spd="slow" p14:dur="2000" advTm="5983"/>
    </mc:Choice>
    <mc:Fallback xmlns="">
      <p:transition spd="slow" advTm="5983"/>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xmlns="" id="{314169E5-275C-E049-A390-5897DF016CB0}"/>
              </a:ext>
            </a:extLst>
          </p:cNvPr>
          <p:cNvSpPr>
            <a:spLocks noGrp="1"/>
          </p:cNvSpPr>
          <p:nvPr>
            <p:ph type="title"/>
          </p:nvPr>
        </p:nvSpPr>
        <p:spPr>
          <a:xfrm>
            <a:off x="274320" y="45720"/>
            <a:ext cx="9338912" cy="994172"/>
          </a:xfrm>
        </p:spPr>
        <p:txBody>
          <a:bodyPr>
            <a:normAutofit/>
          </a:bodyPr>
          <a:lstStyle/>
          <a:p>
            <a:r>
              <a:rPr kumimoji="1" lang="en-US" altLang="zh-CN" sz="3000" dirty="0"/>
              <a:t>Render Thin Powder on Background Image</a:t>
            </a:r>
            <a:endParaRPr kumimoji="1" lang="zh-CN" altLang="en-US" sz="3000" dirty="0"/>
          </a:p>
        </p:txBody>
      </p:sp>
      <p:pic>
        <p:nvPicPr>
          <p:cNvPr id="31" name="图片 30">
            <a:extLst>
              <a:ext uri="{FF2B5EF4-FFF2-40B4-BE49-F238E27FC236}">
                <a16:creationId xmlns:a16="http://schemas.microsoft.com/office/drawing/2014/main" xmlns="" id="{D8881AE7-D645-334F-BDAE-8A74221AFA30}"/>
              </a:ext>
            </a:extLst>
          </p:cNvPr>
          <p:cNvPicPr>
            <a:picLocks noChangeAspect="1"/>
          </p:cNvPicPr>
          <p:nvPr/>
        </p:nvPicPr>
        <p:blipFill>
          <a:blip r:embed="rId3"/>
          <a:stretch>
            <a:fillRect/>
          </a:stretch>
        </p:blipFill>
        <p:spPr>
          <a:xfrm>
            <a:off x="284916" y="876821"/>
            <a:ext cx="2667000" cy="1524000"/>
          </a:xfrm>
          <a:prstGeom prst="rect">
            <a:avLst/>
          </a:prstGeom>
        </p:spPr>
      </p:pic>
      <p:pic>
        <p:nvPicPr>
          <p:cNvPr id="32" name="图片 31">
            <a:extLst>
              <a:ext uri="{FF2B5EF4-FFF2-40B4-BE49-F238E27FC236}">
                <a16:creationId xmlns:a16="http://schemas.microsoft.com/office/drawing/2014/main" xmlns="" id="{F08B356F-6160-694D-9E61-3C6C6EF1E2CF}"/>
              </a:ext>
            </a:extLst>
          </p:cNvPr>
          <p:cNvPicPr>
            <a:picLocks noChangeAspect="1"/>
          </p:cNvPicPr>
          <p:nvPr/>
        </p:nvPicPr>
        <p:blipFill>
          <a:blip r:embed="rId4"/>
          <a:stretch>
            <a:fillRect/>
          </a:stretch>
        </p:blipFill>
        <p:spPr>
          <a:xfrm>
            <a:off x="6287571" y="876821"/>
            <a:ext cx="2667000" cy="1524000"/>
          </a:xfrm>
          <a:prstGeom prst="rect">
            <a:avLst/>
          </a:prstGeom>
        </p:spPr>
      </p:pic>
      <p:pic>
        <p:nvPicPr>
          <p:cNvPr id="33" name="图片 32">
            <a:extLst>
              <a:ext uri="{FF2B5EF4-FFF2-40B4-BE49-F238E27FC236}">
                <a16:creationId xmlns:a16="http://schemas.microsoft.com/office/drawing/2014/main" xmlns="" id="{18F1926B-1E06-884D-955E-5AD989BB7410}"/>
              </a:ext>
            </a:extLst>
          </p:cNvPr>
          <p:cNvPicPr>
            <a:picLocks noChangeAspect="1"/>
          </p:cNvPicPr>
          <p:nvPr/>
        </p:nvPicPr>
        <p:blipFill>
          <a:blip r:embed="rId5"/>
          <a:stretch>
            <a:fillRect/>
          </a:stretch>
        </p:blipFill>
        <p:spPr>
          <a:xfrm>
            <a:off x="1454731" y="3312844"/>
            <a:ext cx="2667000" cy="1524000"/>
          </a:xfrm>
          <a:prstGeom prst="rect">
            <a:avLst/>
          </a:prstGeom>
        </p:spPr>
      </p:pic>
      <p:pic>
        <p:nvPicPr>
          <p:cNvPr id="34" name="图片 33">
            <a:extLst>
              <a:ext uri="{FF2B5EF4-FFF2-40B4-BE49-F238E27FC236}">
                <a16:creationId xmlns:a16="http://schemas.microsoft.com/office/drawing/2014/main" xmlns="" id="{6CE5A5B4-2693-3E47-ABD1-DE1EAF0EC455}"/>
              </a:ext>
            </a:extLst>
          </p:cNvPr>
          <p:cNvPicPr>
            <a:picLocks noChangeAspect="1"/>
          </p:cNvPicPr>
          <p:nvPr/>
        </p:nvPicPr>
        <p:blipFill>
          <a:blip r:embed="rId6"/>
          <a:stretch>
            <a:fillRect/>
          </a:stretch>
        </p:blipFill>
        <p:spPr>
          <a:xfrm>
            <a:off x="5499093" y="3312844"/>
            <a:ext cx="2667000" cy="1524000"/>
          </a:xfrm>
          <a:prstGeom prst="rect">
            <a:avLst/>
          </a:prstGeom>
        </p:spPr>
      </p:pic>
      <p:pic>
        <p:nvPicPr>
          <p:cNvPr id="35" name="图片 34">
            <a:extLst>
              <a:ext uri="{FF2B5EF4-FFF2-40B4-BE49-F238E27FC236}">
                <a16:creationId xmlns:a16="http://schemas.microsoft.com/office/drawing/2014/main" xmlns="" id="{0B4B1033-0D92-5247-A809-1F5EE7AC1987}"/>
              </a:ext>
            </a:extLst>
          </p:cNvPr>
          <p:cNvPicPr>
            <a:picLocks noChangeAspect="1"/>
          </p:cNvPicPr>
          <p:nvPr/>
        </p:nvPicPr>
        <p:blipFill>
          <a:blip r:embed="rId7"/>
          <a:stretch>
            <a:fillRect/>
          </a:stretch>
        </p:blipFill>
        <p:spPr>
          <a:xfrm>
            <a:off x="3286244" y="876821"/>
            <a:ext cx="2667000" cy="1524000"/>
          </a:xfrm>
          <a:prstGeom prst="rect">
            <a:avLst/>
          </a:prstGeom>
        </p:spPr>
      </p:pic>
      <p:sp>
        <p:nvSpPr>
          <p:cNvPr id="36" name="文本框 35">
            <a:extLst>
              <a:ext uri="{FF2B5EF4-FFF2-40B4-BE49-F238E27FC236}">
                <a16:creationId xmlns:a16="http://schemas.microsoft.com/office/drawing/2014/main" xmlns="" id="{869560DE-EACD-8E43-8AB2-BA3F3F36DEE9}"/>
              </a:ext>
            </a:extLst>
          </p:cNvPr>
          <p:cNvSpPr txBox="1"/>
          <p:nvPr/>
        </p:nvSpPr>
        <p:spPr>
          <a:xfrm>
            <a:off x="737515" y="2321574"/>
            <a:ext cx="1662506" cy="461665"/>
          </a:xfrm>
          <a:prstGeom prst="rect">
            <a:avLst/>
          </a:prstGeom>
          <a:noFill/>
        </p:spPr>
        <p:txBody>
          <a:bodyPr wrap="none" rtlCol="0">
            <a:spAutoFit/>
          </a:bodyPr>
          <a:lstStyle/>
          <a:p>
            <a:r>
              <a:rPr kumimoji="1" lang="en-US" altLang="zh-CN" sz="2400" dirty="0"/>
              <a:t>Background</a:t>
            </a:r>
            <a:endParaRPr kumimoji="1" lang="zh-CN" altLang="en-US" sz="2400" dirty="0"/>
          </a:p>
        </p:txBody>
      </p:sp>
      <p:sp>
        <p:nvSpPr>
          <p:cNvPr id="37" name="文本框 36">
            <a:extLst>
              <a:ext uri="{FF2B5EF4-FFF2-40B4-BE49-F238E27FC236}">
                <a16:creationId xmlns:a16="http://schemas.microsoft.com/office/drawing/2014/main" xmlns="" id="{A88655F8-5286-9F4B-96AB-101D64B03A2B}"/>
              </a:ext>
            </a:extLst>
          </p:cNvPr>
          <p:cNvSpPr txBox="1"/>
          <p:nvPr/>
        </p:nvSpPr>
        <p:spPr>
          <a:xfrm>
            <a:off x="3550374" y="2321574"/>
            <a:ext cx="2043252" cy="461665"/>
          </a:xfrm>
          <a:prstGeom prst="rect">
            <a:avLst/>
          </a:prstGeom>
          <a:noFill/>
        </p:spPr>
        <p:txBody>
          <a:bodyPr wrap="none" rtlCol="0">
            <a:spAutoFit/>
          </a:bodyPr>
          <a:lstStyle/>
          <a:p>
            <a:r>
              <a:rPr kumimoji="1" lang="en-US" altLang="zh-CN" sz="2400" dirty="0"/>
              <a:t>Thick Powders </a:t>
            </a:r>
            <a:endParaRPr kumimoji="1" lang="zh-CN" altLang="en-US" sz="2400" dirty="0"/>
          </a:p>
        </p:txBody>
      </p:sp>
      <p:sp>
        <p:nvSpPr>
          <p:cNvPr id="38" name="文本框 37">
            <a:extLst>
              <a:ext uri="{FF2B5EF4-FFF2-40B4-BE49-F238E27FC236}">
                <a16:creationId xmlns:a16="http://schemas.microsoft.com/office/drawing/2014/main" xmlns="" id="{49974ED3-90A7-8F46-BA58-0EB3016F7A5E}"/>
              </a:ext>
            </a:extLst>
          </p:cNvPr>
          <p:cNvSpPr txBox="1"/>
          <p:nvPr/>
        </p:nvSpPr>
        <p:spPr>
          <a:xfrm>
            <a:off x="6152440" y="2321574"/>
            <a:ext cx="3056799" cy="461665"/>
          </a:xfrm>
          <a:prstGeom prst="rect">
            <a:avLst/>
          </a:prstGeom>
          <a:noFill/>
        </p:spPr>
        <p:txBody>
          <a:bodyPr wrap="none" rtlCol="0">
            <a:spAutoFit/>
          </a:bodyPr>
          <a:lstStyle/>
          <a:p>
            <a:r>
              <a:rPr kumimoji="1" lang="en-US" altLang="zh-CN" sz="2400" dirty="0"/>
              <a:t>Powder Thickness Map</a:t>
            </a:r>
            <a:endParaRPr kumimoji="1" lang="zh-CN" altLang="en-US" sz="2400" dirty="0"/>
          </a:p>
        </p:txBody>
      </p:sp>
      <p:sp>
        <p:nvSpPr>
          <p:cNvPr id="39" name="文本框 38">
            <a:extLst>
              <a:ext uri="{FF2B5EF4-FFF2-40B4-BE49-F238E27FC236}">
                <a16:creationId xmlns:a16="http://schemas.microsoft.com/office/drawing/2014/main" xmlns="" id="{C8CE0566-0965-D140-92DD-ED63A1E8F26C}"/>
              </a:ext>
            </a:extLst>
          </p:cNvPr>
          <p:cNvSpPr txBox="1"/>
          <p:nvPr/>
        </p:nvSpPr>
        <p:spPr>
          <a:xfrm>
            <a:off x="885376" y="4749280"/>
            <a:ext cx="3806427" cy="461665"/>
          </a:xfrm>
          <a:prstGeom prst="rect">
            <a:avLst/>
          </a:prstGeom>
          <a:noFill/>
        </p:spPr>
        <p:txBody>
          <a:bodyPr wrap="none" rtlCol="0">
            <a:spAutoFit/>
          </a:bodyPr>
          <a:lstStyle/>
          <a:p>
            <a:r>
              <a:rPr kumimoji="1" lang="en-US" altLang="zh-CN" sz="2400" dirty="0"/>
              <a:t>Thin Powders on Background</a:t>
            </a:r>
            <a:endParaRPr kumimoji="1" lang="zh-CN" altLang="en-US" sz="2400" dirty="0"/>
          </a:p>
        </p:txBody>
      </p:sp>
      <p:sp>
        <p:nvSpPr>
          <p:cNvPr id="40" name="文本框 39">
            <a:extLst>
              <a:ext uri="{FF2B5EF4-FFF2-40B4-BE49-F238E27FC236}">
                <a16:creationId xmlns:a16="http://schemas.microsoft.com/office/drawing/2014/main" xmlns="" id="{9B19CE98-4AD1-5745-93F8-AA85D49146AE}"/>
              </a:ext>
            </a:extLst>
          </p:cNvPr>
          <p:cNvSpPr txBox="1"/>
          <p:nvPr/>
        </p:nvSpPr>
        <p:spPr>
          <a:xfrm>
            <a:off x="5621540" y="4749280"/>
            <a:ext cx="2595582" cy="461665"/>
          </a:xfrm>
          <a:prstGeom prst="rect">
            <a:avLst/>
          </a:prstGeom>
          <a:noFill/>
        </p:spPr>
        <p:txBody>
          <a:bodyPr wrap="none" rtlCol="0">
            <a:spAutoFit/>
          </a:bodyPr>
          <a:lstStyle/>
          <a:p>
            <a:r>
              <a:rPr kumimoji="1" lang="en-US" altLang="zh-CN" sz="2400" dirty="0"/>
              <a:t>Ground Truth Label</a:t>
            </a:r>
            <a:endParaRPr kumimoji="1" lang="zh-CN" altLang="en-US" sz="2400" dirty="0"/>
          </a:p>
        </p:txBody>
      </p:sp>
      <p:cxnSp>
        <p:nvCxnSpPr>
          <p:cNvPr id="41" name="直线箭头连接符 40">
            <a:extLst>
              <a:ext uri="{FF2B5EF4-FFF2-40B4-BE49-F238E27FC236}">
                <a16:creationId xmlns:a16="http://schemas.microsoft.com/office/drawing/2014/main" xmlns="" id="{BEF0F176-C44E-8C4A-ADD1-5FBABD7B50BB}"/>
              </a:ext>
            </a:extLst>
          </p:cNvPr>
          <p:cNvCxnSpPr>
            <a:cxnSpLocks/>
          </p:cNvCxnSpPr>
          <p:nvPr/>
        </p:nvCxnSpPr>
        <p:spPr>
          <a:xfrm>
            <a:off x="1568768" y="2807303"/>
            <a:ext cx="774293" cy="493509"/>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2" name="直线箭头连接符 41">
            <a:extLst>
              <a:ext uri="{FF2B5EF4-FFF2-40B4-BE49-F238E27FC236}">
                <a16:creationId xmlns:a16="http://schemas.microsoft.com/office/drawing/2014/main" xmlns="" id="{065D72AF-D3EC-E14B-8B2A-4633E84DD934}"/>
              </a:ext>
            </a:extLst>
          </p:cNvPr>
          <p:cNvCxnSpPr>
            <a:cxnSpLocks/>
          </p:cNvCxnSpPr>
          <p:nvPr/>
        </p:nvCxnSpPr>
        <p:spPr>
          <a:xfrm flipH="1">
            <a:off x="3174314" y="2718353"/>
            <a:ext cx="1512187" cy="54643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3" name="直线箭头连接符 42">
            <a:extLst>
              <a:ext uri="{FF2B5EF4-FFF2-40B4-BE49-F238E27FC236}">
                <a16:creationId xmlns:a16="http://schemas.microsoft.com/office/drawing/2014/main" xmlns="" id="{FA9F3C10-D4BF-5646-A1C1-77EEE9CB1C4B}"/>
              </a:ext>
            </a:extLst>
          </p:cNvPr>
          <p:cNvCxnSpPr>
            <a:cxnSpLocks/>
          </p:cNvCxnSpPr>
          <p:nvPr/>
        </p:nvCxnSpPr>
        <p:spPr>
          <a:xfrm flipH="1">
            <a:off x="4130998" y="2741461"/>
            <a:ext cx="3490073" cy="5672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xmlns="" id="{A867D380-C6D0-D04F-890B-918323CC6021}"/>
              </a:ext>
            </a:extLst>
          </p:cNvPr>
          <p:cNvCxnSpPr>
            <a:cxnSpLocks/>
          </p:cNvCxnSpPr>
          <p:nvPr/>
        </p:nvCxnSpPr>
        <p:spPr>
          <a:xfrm flipH="1">
            <a:off x="7146758" y="2779314"/>
            <a:ext cx="474315" cy="52149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55790692"/>
      </p:ext>
    </p:extLst>
  </p:cSld>
  <p:clrMapOvr>
    <a:masterClrMapping/>
  </p:clrMapOvr>
  <mc:AlternateContent xmlns:mc="http://schemas.openxmlformats.org/markup-compatibility/2006" xmlns:p14="http://schemas.microsoft.com/office/powerpoint/2010/main">
    <mc:Choice Requires="p14">
      <p:transition spd="slow" p14:dur="2000" advTm="8307"/>
    </mc:Choice>
    <mc:Fallback xmlns="">
      <p:transition spd="slow" advTm="830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a:extLst>
              <a:ext uri="{FF2B5EF4-FFF2-40B4-BE49-F238E27FC236}">
                <a16:creationId xmlns:a16="http://schemas.microsoft.com/office/drawing/2014/main" xmlns="" id="{3A8FCB35-858C-F347-AA1D-B67855680852}"/>
              </a:ext>
            </a:extLst>
          </p:cNvPr>
          <p:cNvSpPr>
            <a:spLocks noGrp="1"/>
          </p:cNvSpPr>
          <p:nvPr>
            <p:ph type="title"/>
          </p:nvPr>
        </p:nvSpPr>
        <p:spPr>
          <a:xfrm>
            <a:off x="182880" y="45720"/>
            <a:ext cx="7886700" cy="994172"/>
          </a:xfrm>
        </p:spPr>
        <p:txBody>
          <a:bodyPr>
            <a:normAutofit/>
          </a:bodyPr>
          <a:lstStyle/>
          <a:p>
            <a:r>
              <a:rPr kumimoji="1" lang="en-US" altLang="zh-CN" sz="3000" dirty="0"/>
              <a:t>Motivation</a:t>
            </a:r>
            <a:endParaRPr kumimoji="1" lang="zh-CN" altLang="en-US" sz="3000" dirty="0"/>
          </a:p>
        </p:txBody>
      </p:sp>
      <p:sp>
        <p:nvSpPr>
          <p:cNvPr id="3" name="矩形 2">
            <a:extLst>
              <a:ext uri="{FF2B5EF4-FFF2-40B4-BE49-F238E27FC236}">
                <a16:creationId xmlns:a16="http://schemas.microsoft.com/office/drawing/2014/main" xmlns="" id="{57F6D4A1-FF5F-1E48-848C-72960B6AE2BE}"/>
              </a:ext>
            </a:extLst>
          </p:cNvPr>
          <p:cNvSpPr/>
          <p:nvPr/>
        </p:nvSpPr>
        <p:spPr>
          <a:xfrm>
            <a:off x="-49617" y="4275991"/>
            <a:ext cx="9719098" cy="830997"/>
          </a:xfrm>
          <a:prstGeom prst="rect">
            <a:avLst/>
          </a:prstGeom>
        </p:spPr>
        <p:txBody>
          <a:bodyPr wrap="square">
            <a:spAutoFit/>
          </a:bodyPr>
          <a:lstStyle/>
          <a:p>
            <a:r>
              <a:rPr lang="en-US" altLang="zh-CN" sz="1200" dirty="0"/>
              <a:t>[1]</a:t>
            </a:r>
            <a:r>
              <a:rPr lang="zh-CN" altLang="en-US" sz="1200" dirty="0"/>
              <a:t> </a:t>
            </a:r>
            <a:r>
              <a:rPr lang="en-US" altLang="zh-CN" sz="1200" dirty="0">
                <a:hlinkClick r:id="rId3"/>
              </a:rPr>
              <a:t>https://xapfoods.com/product/dark-roasted-curry-powder/</a:t>
            </a:r>
            <a:endParaRPr lang="en-US" altLang="zh-CN" sz="1200" dirty="0"/>
          </a:p>
          <a:p>
            <a:r>
              <a:rPr lang="en-US" altLang="zh-CN" sz="1200" dirty="0"/>
              <a:t>[2]</a:t>
            </a:r>
            <a:r>
              <a:rPr lang="zh-CN" altLang="en-US" sz="1200" dirty="0"/>
              <a:t> </a:t>
            </a:r>
            <a:r>
              <a:rPr lang="en-US" altLang="zh-CN" sz="1200" dirty="0">
                <a:hlinkClick r:id="rId4"/>
              </a:rPr>
              <a:t>https://www.makeupforever.com/ca/en-ca/make-up/face/powder/super-matte-loose-powder</a:t>
            </a:r>
            <a:endParaRPr kumimoji="1" lang="en-US" altLang="zh-CN" sz="1200" dirty="0"/>
          </a:p>
          <a:p>
            <a:r>
              <a:rPr kumimoji="1" lang="en-US" altLang="zh-CN" sz="1200" dirty="0"/>
              <a:t>[3] </a:t>
            </a:r>
            <a:r>
              <a:rPr lang="en-US" altLang="zh-CN" sz="1200" dirty="0">
                <a:hlinkClick r:id="rId5"/>
              </a:rPr>
              <a:t>http://www.witf.org/news/2015/12/dea-launches-pilot-program-to-cut-drug-overdoses-in-pittsburgh.php</a:t>
            </a:r>
            <a:endParaRPr kumimoji="1" lang="en-US" altLang="zh-CN" sz="1200" dirty="0"/>
          </a:p>
          <a:p>
            <a:r>
              <a:rPr kumimoji="1" lang="en-US" altLang="zh-CN" sz="1200" dirty="0"/>
              <a:t>[4]</a:t>
            </a:r>
            <a:r>
              <a:rPr kumimoji="1" lang="zh-CN" altLang="en-US" sz="1200" dirty="0"/>
              <a:t> </a:t>
            </a:r>
            <a:r>
              <a:rPr kumimoji="1" lang="en-US" altLang="zh-CN" sz="1200" dirty="0">
                <a:hlinkClick r:id="rId6"/>
              </a:rPr>
              <a:t>http://www.ksla.com/story/24477722/epa-looking-at-options-to-burn-15-million-pounds-of-explosive-powder/</a:t>
            </a:r>
            <a:endParaRPr kumimoji="1" lang="en-US" altLang="zh-CN" sz="1200" dirty="0"/>
          </a:p>
        </p:txBody>
      </p:sp>
      <p:pic>
        <p:nvPicPr>
          <p:cNvPr id="4" name="图片 3">
            <a:extLst>
              <a:ext uri="{FF2B5EF4-FFF2-40B4-BE49-F238E27FC236}">
                <a16:creationId xmlns:a16="http://schemas.microsoft.com/office/drawing/2014/main" xmlns="" id="{2477599B-4394-0B49-ABD1-D5C5E9C58209}"/>
              </a:ext>
            </a:extLst>
          </p:cNvPr>
          <p:cNvPicPr>
            <a:picLocks noChangeAspect="1"/>
          </p:cNvPicPr>
          <p:nvPr/>
        </p:nvPicPr>
        <p:blipFill>
          <a:blip r:embed="rId7"/>
          <a:stretch>
            <a:fillRect/>
          </a:stretch>
        </p:blipFill>
        <p:spPr>
          <a:xfrm>
            <a:off x="4713676" y="2796651"/>
            <a:ext cx="2504050" cy="1252025"/>
          </a:xfrm>
          <a:prstGeom prst="rect">
            <a:avLst/>
          </a:prstGeom>
        </p:spPr>
      </p:pic>
      <p:pic>
        <p:nvPicPr>
          <p:cNvPr id="5" name="图片 4">
            <a:extLst>
              <a:ext uri="{FF2B5EF4-FFF2-40B4-BE49-F238E27FC236}">
                <a16:creationId xmlns:a16="http://schemas.microsoft.com/office/drawing/2014/main" xmlns="" id="{AC52D215-32FA-F346-9F43-4E24577F1AF3}"/>
              </a:ext>
            </a:extLst>
          </p:cNvPr>
          <p:cNvPicPr>
            <a:picLocks noChangeAspect="1"/>
          </p:cNvPicPr>
          <p:nvPr/>
        </p:nvPicPr>
        <p:blipFill>
          <a:blip r:embed="rId8"/>
          <a:stretch>
            <a:fillRect/>
          </a:stretch>
        </p:blipFill>
        <p:spPr>
          <a:xfrm>
            <a:off x="2405108" y="2495802"/>
            <a:ext cx="1919496" cy="1919496"/>
          </a:xfrm>
          <a:prstGeom prst="rect">
            <a:avLst/>
          </a:prstGeom>
        </p:spPr>
      </p:pic>
      <p:pic>
        <p:nvPicPr>
          <p:cNvPr id="6" name="图片 5">
            <a:extLst>
              <a:ext uri="{FF2B5EF4-FFF2-40B4-BE49-F238E27FC236}">
                <a16:creationId xmlns:a16="http://schemas.microsoft.com/office/drawing/2014/main" xmlns="" id="{DBD5C1BE-6781-C645-AFD0-3396EA1F4326}"/>
              </a:ext>
            </a:extLst>
          </p:cNvPr>
          <p:cNvPicPr>
            <a:picLocks noChangeAspect="1"/>
          </p:cNvPicPr>
          <p:nvPr/>
        </p:nvPicPr>
        <p:blipFill>
          <a:blip r:embed="rId9"/>
          <a:stretch>
            <a:fillRect/>
          </a:stretch>
        </p:blipFill>
        <p:spPr>
          <a:xfrm>
            <a:off x="2341013" y="1084862"/>
            <a:ext cx="2047686" cy="1363759"/>
          </a:xfrm>
          <a:prstGeom prst="rect">
            <a:avLst/>
          </a:prstGeom>
        </p:spPr>
      </p:pic>
      <p:sp>
        <p:nvSpPr>
          <p:cNvPr id="8" name="文本框 7">
            <a:extLst>
              <a:ext uri="{FF2B5EF4-FFF2-40B4-BE49-F238E27FC236}">
                <a16:creationId xmlns:a16="http://schemas.microsoft.com/office/drawing/2014/main" xmlns="" id="{CB6A1CBF-A52A-5A40-B0B6-EEB2A49C0BEE}"/>
              </a:ext>
            </a:extLst>
          </p:cNvPr>
          <p:cNvSpPr txBox="1"/>
          <p:nvPr/>
        </p:nvSpPr>
        <p:spPr>
          <a:xfrm>
            <a:off x="18841" y="1106563"/>
            <a:ext cx="1826167" cy="830997"/>
          </a:xfrm>
          <a:prstGeom prst="rect">
            <a:avLst/>
          </a:prstGeom>
          <a:noFill/>
        </p:spPr>
        <p:txBody>
          <a:bodyPr wrap="square" rtlCol="0">
            <a:spAutoFit/>
          </a:bodyPr>
          <a:lstStyle/>
          <a:p>
            <a:r>
              <a:rPr kumimoji="1" lang="en-US" altLang="zh-CN" sz="2400" dirty="0"/>
              <a:t>Food</a:t>
            </a:r>
          </a:p>
          <a:p>
            <a:r>
              <a:rPr kumimoji="1" lang="en-US" altLang="zh-CN" sz="2400" dirty="0"/>
              <a:t>Additives</a:t>
            </a:r>
            <a:r>
              <a:rPr kumimoji="1" lang="zh-CN" altLang="en-US" sz="2400" dirty="0"/>
              <a:t> </a:t>
            </a:r>
            <a:r>
              <a:rPr kumimoji="1" lang="en-US" altLang="zh-CN" sz="2400" dirty="0"/>
              <a:t>[1]</a:t>
            </a:r>
            <a:endParaRPr kumimoji="1" lang="zh-CN" altLang="en-US" sz="2400" dirty="0"/>
          </a:p>
        </p:txBody>
      </p:sp>
      <p:sp>
        <p:nvSpPr>
          <p:cNvPr id="9" name="文本框 8">
            <a:extLst>
              <a:ext uri="{FF2B5EF4-FFF2-40B4-BE49-F238E27FC236}">
                <a16:creationId xmlns:a16="http://schemas.microsoft.com/office/drawing/2014/main" xmlns="" id="{138ABD94-1E8B-684A-BA13-4EAF32265063}"/>
              </a:ext>
            </a:extLst>
          </p:cNvPr>
          <p:cNvSpPr txBox="1"/>
          <p:nvPr/>
        </p:nvSpPr>
        <p:spPr>
          <a:xfrm>
            <a:off x="42332" y="2861366"/>
            <a:ext cx="1624410" cy="461665"/>
          </a:xfrm>
          <a:prstGeom prst="rect">
            <a:avLst/>
          </a:prstGeom>
          <a:noFill/>
        </p:spPr>
        <p:txBody>
          <a:bodyPr wrap="square" rtlCol="0">
            <a:spAutoFit/>
          </a:bodyPr>
          <a:lstStyle/>
          <a:p>
            <a:r>
              <a:rPr kumimoji="1" lang="en-US" altLang="zh-CN" sz="2400" dirty="0"/>
              <a:t>Makeup</a:t>
            </a:r>
            <a:r>
              <a:rPr kumimoji="1" lang="zh-CN" altLang="en-US" sz="2400" dirty="0"/>
              <a:t> </a:t>
            </a:r>
            <a:r>
              <a:rPr kumimoji="1" lang="en-US" altLang="zh-CN" sz="2400" dirty="0"/>
              <a:t>[2]</a:t>
            </a:r>
          </a:p>
        </p:txBody>
      </p:sp>
      <p:sp>
        <p:nvSpPr>
          <p:cNvPr id="10" name="文本框 9">
            <a:extLst>
              <a:ext uri="{FF2B5EF4-FFF2-40B4-BE49-F238E27FC236}">
                <a16:creationId xmlns:a16="http://schemas.microsoft.com/office/drawing/2014/main" xmlns="" id="{7B4C942D-C707-3341-8FAB-39D4DA6C6633}"/>
              </a:ext>
            </a:extLst>
          </p:cNvPr>
          <p:cNvSpPr txBox="1"/>
          <p:nvPr/>
        </p:nvSpPr>
        <p:spPr>
          <a:xfrm>
            <a:off x="7317833" y="1244318"/>
            <a:ext cx="1356772" cy="461665"/>
          </a:xfrm>
          <a:prstGeom prst="rect">
            <a:avLst/>
          </a:prstGeom>
          <a:noFill/>
        </p:spPr>
        <p:txBody>
          <a:bodyPr wrap="square" rtlCol="0">
            <a:spAutoFit/>
          </a:bodyPr>
          <a:lstStyle/>
          <a:p>
            <a:r>
              <a:rPr kumimoji="1" lang="en-US" altLang="zh-CN" sz="2400" dirty="0"/>
              <a:t>Drugs [3]</a:t>
            </a:r>
          </a:p>
        </p:txBody>
      </p:sp>
      <p:sp>
        <p:nvSpPr>
          <p:cNvPr id="11" name="文本框 10">
            <a:extLst>
              <a:ext uri="{FF2B5EF4-FFF2-40B4-BE49-F238E27FC236}">
                <a16:creationId xmlns:a16="http://schemas.microsoft.com/office/drawing/2014/main" xmlns="" id="{23C9DE3F-5115-4448-9D32-782C2FF6FDA3}"/>
              </a:ext>
            </a:extLst>
          </p:cNvPr>
          <p:cNvSpPr txBox="1"/>
          <p:nvPr/>
        </p:nvSpPr>
        <p:spPr>
          <a:xfrm>
            <a:off x="7343962" y="2864776"/>
            <a:ext cx="1918741" cy="461665"/>
          </a:xfrm>
          <a:prstGeom prst="rect">
            <a:avLst/>
          </a:prstGeom>
          <a:noFill/>
        </p:spPr>
        <p:txBody>
          <a:bodyPr wrap="square" rtlCol="0">
            <a:spAutoFit/>
          </a:bodyPr>
          <a:lstStyle/>
          <a:p>
            <a:r>
              <a:rPr kumimoji="1" lang="en-US" altLang="zh-CN" sz="2400" dirty="0"/>
              <a:t>Explosives [4]</a:t>
            </a:r>
          </a:p>
        </p:txBody>
      </p:sp>
      <p:pic>
        <p:nvPicPr>
          <p:cNvPr id="12" name="图片 11">
            <a:extLst>
              <a:ext uri="{FF2B5EF4-FFF2-40B4-BE49-F238E27FC236}">
                <a16:creationId xmlns:a16="http://schemas.microsoft.com/office/drawing/2014/main" xmlns="" id="{A0EFBB01-78FE-9E45-9B78-09587B113D4C}"/>
              </a:ext>
            </a:extLst>
          </p:cNvPr>
          <p:cNvPicPr>
            <a:picLocks noChangeAspect="1"/>
          </p:cNvPicPr>
          <p:nvPr/>
        </p:nvPicPr>
        <p:blipFill>
          <a:blip r:embed="rId10"/>
          <a:stretch>
            <a:fillRect/>
          </a:stretch>
        </p:blipFill>
        <p:spPr>
          <a:xfrm>
            <a:off x="4884704" y="1126575"/>
            <a:ext cx="2333022" cy="1322046"/>
          </a:xfrm>
          <a:prstGeom prst="rect">
            <a:avLst/>
          </a:prstGeom>
        </p:spPr>
      </p:pic>
      <p:sp>
        <p:nvSpPr>
          <p:cNvPr id="13" name="灯片编号占位符 1">
            <a:extLst>
              <a:ext uri="{FF2B5EF4-FFF2-40B4-BE49-F238E27FC236}">
                <a16:creationId xmlns:a16="http://schemas.microsoft.com/office/drawing/2014/main" xmlns="" id="{4756B892-CC65-3443-89A7-EE12C8EA092E}"/>
              </a:ext>
            </a:extLst>
          </p:cNvPr>
          <p:cNvSpPr>
            <a:spLocks noGrp="1"/>
          </p:cNvSpPr>
          <p:nvPr>
            <p:ph type="sldNum" sz="quarter" idx="12"/>
          </p:nvPr>
        </p:nvSpPr>
        <p:spPr>
          <a:xfrm>
            <a:off x="8610600" y="6497894"/>
            <a:ext cx="1679774" cy="223581"/>
          </a:xfrm>
        </p:spPr>
        <p:txBody>
          <a:bodyPr/>
          <a:lstStyle/>
          <a:p>
            <a:fld id="{E2496165-85BC-B546-95B6-DBC29742E4F2}" type="slidenum">
              <a:rPr kumimoji="1" lang="zh-CN" altLang="en-US" smtClean="0"/>
              <a:t>2</a:t>
            </a:fld>
            <a:endParaRPr kumimoji="1" lang="zh-CN" altLang="en-US" dirty="0"/>
          </a:p>
        </p:txBody>
      </p:sp>
      <p:sp>
        <p:nvSpPr>
          <p:cNvPr id="14" name="文本框 13">
            <a:extLst>
              <a:ext uri="{FF2B5EF4-FFF2-40B4-BE49-F238E27FC236}">
                <a16:creationId xmlns:a16="http://schemas.microsoft.com/office/drawing/2014/main" xmlns="" id="{EC581844-0BC8-764A-A079-B3A506B9A09A}"/>
              </a:ext>
            </a:extLst>
          </p:cNvPr>
          <p:cNvSpPr txBox="1"/>
          <p:nvPr/>
        </p:nvSpPr>
        <p:spPr>
          <a:xfrm>
            <a:off x="0" y="1986956"/>
            <a:ext cx="2160693" cy="461665"/>
          </a:xfrm>
          <a:prstGeom prst="rect">
            <a:avLst/>
          </a:prstGeom>
          <a:noFill/>
        </p:spPr>
        <p:txBody>
          <a:bodyPr wrap="square" rtlCol="0">
            <a:spAutoFit/>
          </a:bodyPr>
          <a:lstStyle/>
          <a:p>
            <a:r>
              <a:rPr kumimoji="1" lang="en-US" altLang="zh-CN" sz="2400" dirty="0">
                <a:solidFill>
                  <a:schemeClr val="accent1"/>
                </a:solidFill>
              </a:rPr>
              <a:t>Cooking Robot</a:t>
            </a:r>
            <a:endParaRPr kumimoji="1" lang="zh-CN" altLang="en-US" sz="2400" dirty="0">
              <a:solidFill>
                <a:schemeClr val="accent1"/>
              </a:solidFill>
            </a:endParaRPr>
          </a:p>
        </p:txBody>
      </p:sp>
      <p:sp>
        <p:nvSpPr>
          <p:cNvPr id="15" name="文本框 14">
            <a:extLst>
              <a:ext uri="{FF2B5EF4-FFF2-40B4-BE49-F238E27FC236}">
                <a16:creationId xmlns:a16="http://schemas.microsoft.com/office/drawing/2014/main" xmlns="" id="{51783EF6-FE34-A549-9721-33E8AB63C659}"/>
              </a:ext>
            </a:extLst>
          </p:cNvPr>
          <p:cNvSpPr txBox="1"/>
          <p:nvPr/>
        </p:nvSpPr>
        <p:spPr>
          <a:xfrm>
            <a:off x="42332" y="3346202"/>
            <a:ext cx="2316624" cy="830997"/>
          </a:xfrm>
          <a:prstGeom prst="rect">
            <a:avLst/>
          </a:prstGeom>
          <a:noFill/>
        </p:spPr>
        <p:txBody>
          <a:bodyPr wrap="square" rtlCol="0">
            <a:spAutoFit/>
          </a:bodyPr>
          <a:lstStyle/>
          <a:p>
            <a:r>
              <a:rPr kumimoji="1" lang="en-US" altLang="zh-CN" sz="2400" dirty="0">
                <a:solidFill>
                  <a:schemeClr val="accent1"/>
                </a:solidFill>
              </a:rPr>
              <a:t>Criminal Identification</a:t>
            </a:r>
            <a:endParaRPr kumimoji="1" lang="zh-CN" altLang="en-US" sz="2400" dirty="0">
              <a:solidFill>
                <a:schemeClr val="accent1"/>
              </a:solidFill>
            </a:endParaRPr>
          </a:p>
        </p:txBody>
      </p:sp>
      <p:sp>
        <p:nvSpPr>
          <p:cNvPr id="16" name="文本框 15">
            <a:extLst>
              <a:ext uri="{FF2B5EF4-FFF2-40B4-BE49-F238E27FC236}">
                <a16:creationId xmlns:a16="http://schemas.microsoft.com/office/drawing/2014/main" xmlns="" id="{A4C984D2-18F3-6444-922F-65EF3C2C2CBC}"/>
              </a:ext>
            </a:extLst>
          </p:cNvPr>
          <p:cNvSpPr txBox="1"/>
          <p:nvPr/>
        </p:nvSpPr>
        <p:spPr>
          <a:xfrm>
            <a:off x="7317833" y="1986956"/>
            <a:ext cx="1826167" cy="461665"/>
          </a:xfrm>
          <a:prstGeom prst="rect">
            <a:avLst/>
          </a:prstGeom>
          <a:noFill/>
        </p:spPr>
        <p:txBody>
          <a:bodyPr wrap="square" rtlCol="0">
            <a:spAutoFit/>
          </a:bodyPr>
          <a:lstStyle/>
          <a:p>
            <a:r>
              <a:rPr kumimoji="1" lang="en-US" altLang="zh-CN" sz="2400" dirty="0">
                <a:solidFill>
                  <a:schemeClr val="accent1"/>
                </a:solidFill>
              </a:rPr>
              <a:t>Drug Control</a:t>
            </a:r>
            <a:endParaRPr kumimoji="1" lang="zh-CN" altLang="en-US" sz="2400" dirty="0">
              <a:solidFill>
                <a:schemeClr val="accent1"/>
              </a:solidFill>
            </a:endParaRPr>
          </a:p>
        </p:txBody>
      </p:sp>
      <p:sp>
        <p:nvSpPr>
          <p:cNvPr id="17" name="文本框 16">
            <a:extLst>
              <a:ext uri="{FF2B5EF4-FFF2-40B4-BE49-F238E27FC236}">
                <a16:creationId xmlns:a16="http://schemas.microsoft.com/office/drawing/2014/main" xmlns="" id="{37388957-CB1E-9E41-91E8-FC1169D4B2A4}"/>
              </a:ext>
            </a:extLst>
          </p:cNvPr>
          <p:cNvSpPr txBox="1"/>
          <p:nvPr/>
        </p:nvSpPr>
        <p:spPr>
          <a:xfrm>
            <a:off x="7343962" y="3346202"/>
            <a:ext cx="1544926" cy="830997"/>
          </a:xfrm>
          <a:prstGeom prst="rect">
            <a:avLst/>
          </a:prstGeom>
          <a:noFill/>
        </p:spPr>
        <p:txBody>
          <a:bodyPr wrap="square" rtlCol="0">
            <a:spAutoFit/>
          </a:bodyPr>
          <a:lstStyle/>
          <a:p>
            <a:r>
              <a:rPr kumimoji="1" lang="en-US" altLang="zh-CN" sz="2400" dirty="0">
                <a:solidFill>
                  <a:schemeClr val="accent1"/>
                </a:solidFill>
              </a:rPr>
              <a:t>Security Checks</a:t>
            </a:r>
            <a:endParaRPr kumimoji="1" lang="zh-CN" altLang="en-US" sz="2400" dirty="0">
              <a:solidFill>
                <a:schemeClr val="accent1"/>
              </a:solidFill>
            </a:endParaRPr>
          </a:p>
        </p:txBody>
      </p:sp>
    </p:spTree>
    <p:extLst>
      <p:ext uri="{BB962C8B-B14F-4D97-AF65-F5344CB8AC3E}">
        <p14:creationId xmlns:p14="http://schemas.microsoft.com/office/powerpoint/2010/main" val="2676296120"/>
      </p:ext>
    </p:extLst>
  </p:cSld>
  <p:clrMapOvr>
    <a:masterClrMapping/>
  </p:clrMapOvr>
  <mc:AlternateContent xmlns:mc="http://schemas.openxmlformats.org/markup-compatibility/2006" xmlns:p14="http://schemas.microsoft.com/office/powerpoint/2010/main">
    <mc:Choice Requires="p14">
      <p:transition spd="slow" p14:dur="2000" advTm="19624"/>
    </mc:Choice>
    <mc:Fallback xmlns="">
      <p:transition spd="slow" advTm="19624"/>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Powder Recognition Database – Scenes</a:t>
            </a:r>
            <a:endParaRPr kumimoji="1" lang="zh-CN" altLang="en-US" sz="3000" dirty="0"/>
          </a:p>
        </p:txBody>
      </p:sp>
      <p:pic>
        <p:nvPicPr>
          <p:cNvPr id="4" name="图片 3">
            <a:extLst>
              <a:ext uri="{FF2B5EF4-FFF2-40B4-BE49-F238E27FC236}">
                <a16:creationId xmlns:a16="http://schemas.microsoft.com/office/drawing/2014/main" xmlns="" id="{4413C52D-ADCD-884E-95AA-2011E4F16815}"/>
              </a:ext>
            </a:extLst>
          </p:cNvPr>
          <p:cNvPicPr>
            <a:picLocks noChangeAspect="1"/>
          </p:cNvPicPr>
          <p:nvPr/>
        </p:nvPicPr>
        <p:blipFill>
          <a:blip r:embed="rId3"/>
          <a:stretch>
            <a:fillRect/>
          </a:stretch>
        </p:blipFill>
        <p:spPr>
          <a:xfrm>
            <a:off x="888999" y="857012"/>
            <a:ext cx="3022600" cy="1727200"/>
          </a:xfrm>
          <a:prstGeom prst="rect">
            <a:avLst/>
          </a:prstGeom>
        </p:spPr>
      </p:pic>
      <p:pic>
        <p:nvPicPr>
          <p:cNvPr id="6" name="图片 5">
            <a:extLst>
              <a:ext uri="{FF2B5EF4-FFF2-40B4-BE49-F238E27FC236}">
                <a16:creationId xmlns:a16="http://schemas.microsoft.com/office/drawing/2014/main" xmlns="" id="{DE68C5AD-98BD-934B-99D8-D44CE66D9B4A}"/>
              </a:ext>
            </a:extLst>
          </p:cNvPr>
          <p:cNvPicPr>
            <a:picLocks noChangeAspect="1"/>
          </p:cNvPicPr>
          <p:nvPr/>
        </p:nvPicPr>
        <p:blipFill>
          <a:blip r:embed="rId4"/>
          <a:stretch>
            <a:fillRect/>
          </a:stretch>
        </p:blipFill>
        <p:spPr>
          <a:xfrm>
            <a:off x="5246759" y="857012"/>
            <a:ext cx="3022600" cy="1727200"/>
          </a:xfrm>
          <a:prstGeom prst="rect">
            <a:avLst/>
          </a:prstGeom>
        </p:spPr>
      </p:pic>
      <p:pic>
        <p:nvPicPr>
          <p:cNvPr id="8" name="图片 7">
            <a:extLst>
              <a:ext uri="{FF2B5EF4-FFF2-40B4-BE49-F238E27FC236}">
                <a16:creationId xmlns:a16="http://schemas.microsoft.com/office/drawing/2014/main" xmlns="" id="{2A9FB104-8FBD-B24A-BEAF-B427CF28B3AC}"/>
              </a:ext>
            </a:extLst>
          </p:cNvPr>
          <p:cNvPicPr>
            <a:picLocks noChangeAspect="1"/>
          </p:cNvPicPr>
          <p:nvPr/>
        </p:nvPicPr>
        <p:blipFill>
          <a:blip r:embed="rId5"/>
          <a:stretch>
            <a:fillRect/>
          </a:stretch>
        </p:blipFill>
        <p:spPr>
          <a:xfrm>
            <a:off x="3067880" y="3025333"/>
            <a:ext cx="3022600" cy="1727200"/>
          </a:xfrm>
          <a:prstGeom prst="rect">
            <a:avLst/>
          </a:prstGeom>
        </p:spPr>
      </p:pic>
      <p:sp>
        <p:nvSpPr>
          <p:cNvPr id="9" name="文本框 8">
            <a:extLst>
              <a:ext uri="{FF2B5EF4-FFF2-40B4-BE49-F238E27FC236}">
                <a16:creationId xmlns:a16="http://schemas.microsoft.com/office/drawing/2014/main" xmlns="" id="{516EFFD0-4B4A-074E-8067-005C46C97048}"/>
              </a:ext>
            </a:extLst>
          </p:cNvPr>
          <p:cNvSpPr txBox="1"/>
          <p:nvPr/>
        </p:nvSpPr>
        <p:spPr>
          <a:xfrm>
            <a:off x="1114723" y="2548279"/>
            <a:ext cx="2571153" cy="477054"/>
          </a:xfrm>
          <a:prstGeom prst="rect">
            <a:avLst/>
          </a:prstGeom>
          <a:noFill/>
        </p:spPr>
        <p:txBody>
          <a:bodyPr wrap="none" rtlCol="0">
            <a:spAutoFit/>
          </a:bodyPr>
          <a:lstStyle/>
          <a:p>
            <a:r>
              <a:rPr kumimoji="1" lang="en-US" altLang="zh-CN" sz="2500" dirty="0"/>
              <a:t>Background Scene</a:t>
            </a:r>
            <a:endParaRPr kumimoji="1" lang="zh-CN" altLang="en-US" sz="2500" dirty="0"/>
          </a:p>
        </p:txBody>
      </p:sp>
      <p:sp>
        <p:nvSpPr>
          <p:cNvPr id="10" name="文本框 9">
            <a:extLst>
              <a:ext uri="{FF2B5EF4-FFF2-40B4-BE49-F238E27FC236}">
                <a16:creationId xmlns:a16="http://schemas.microsoft.com/office/drawing/2014/main" xmlns="" id="{F51B6B79-9D76-464F-A6F6-CA14830AF2EB}"/>
              </a:ext>
            </a:extLst>
          </p:cNvPr>
          <p:cNvSpPr txBox="1"/>
          <p:nvPr/>
        </p:nvSpPr>
        <p:spPr>
          <a:xfrm>
            <a:off x="5486789" y="2548279"/>
            <a:ext cx="2673232" cy="477054"/>
          </a:xfrm>
          <a:prstGeom prst="rect">
            <a:avLst/>
          </a:prstGeom>
          <a:noFill/>
        </p:spPr>
        <p:txBody>
          <a:bodyPr wrap="none" rtlCol="0">
            <a:spAutoFit/>
          </a:bodyPr>
          <a:lstStyle/>
          <a:p>
            <a:r>
              <a:rPr kumimoji="1" lang="en-US" altLang="zh-CN" sz="2500" dirty="0"/>
              <a:t>Scene with Powder</a:t>
            </a:r>
            <a:endParaRPr kumimoji="1" lang="zh-CN" altLang="en-US" sz="2500" dirty="0"/>
          </a:p>
        </p:txBody>
      </p:sp>
      <p:sp>
        <p:nvSpPr>
          <p:cNvPr id="11" name="文本框 10">
            <a:extLst>
              <a:ext uri="{FF2B5EF4-FFF2-40B4-BE49-F238E27FC236}">
                <a16:creationId xmlns:a16="http://schemas.microsoft.com/office/drawing/2014/main" xmlns="" id="{4CE57EDC-150F-1A41-A373-C4B3FE9E355C}"/>
              </a:ext>
            </a:extLst>
          </p:cNvPr>
          <p:cNvSpPr txBox="1"/>
          <p:nvPr/>
        </p:nvSpPr>
        <p:spPr>
          <a:xfrm>
            <a:off x="3242564" y="4716600"/>
            <a:ext cx="2693943" cy="477054"/>
          </a:xfrm>
          <a:prstGeom prst="rect">
            <a:avLst/>
          </a:prstGeom>
          <a:noFill/>
        </p:spPr>
        <p:txBody>
          <a:bodyPr wrap="none" rtlCol="0">
            <a:spAutoFit/>
          </a:bodyPr>
          <a:lstStyle/>
          <a:p>
            <a:r>
              <a:rPr kumimoji="1" lang="en-US" altLang="zh-CN" sz="2500" dirty="0"/>
              <a:t>Ground Truth Label</a:t>
            </a:r>
            <a:endParaRPr kumimoji="1" lang="zh-CN" altLang="en-US" sz="2500" dirty="0"/>
          </a:p>
        </p:txBody>
      </p:sp>
    </p:spTree>
    <p:extLst>
      <p:ext uri="{BB962C8B-B14F-4D97-AF65-F5344CB8AC3E}">
        <p14:creationId xmlns:p14="http://schemas.microsoft.com/office/powerpoint/2010/main" val="813284796"/>
      </p:ext>
    </p:extLst>
  </p:cSld>
  <p:clrMapOvr>
    <a:masterClrMapping/>
  </p:clrMapOvr>
  <mc:AlternateContent xmlns:mc="http://schemas.openxmlformats.org/markup-compatibility/2006" xmlns:p14="http://schemas.microsoft.com/office/powerpoint/2010/main">
    <mc:Choice Requires="p14">
      <p:transition spd="slow" p14:dur="2000" advTm="9422"/>
    </mc:Choice>
    <mc:Fallback xmlns="">
      <p:transition spd="slow" advTm="9422"/>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xmlns="" id="{374F1206-398C-3E44-9508-404822DF4770}"/>
              </a:ext>
            </a:extLst>
          </p:cNvPr>
          <p:cNvSpPr txBox="1"/>
          <p:nvPr/>
        </p:nvSpPr>
        <p:spPr>
          <a:xfrm>
            <a:off x="3840149" y="-13680181"/>
            <a:ext cx="5330113" cy="18928259"/>
          </a:xfrm>
          <a:prstGeom prst="rect">
            <a:avLst/>
          </a:prstGeom>
          <a:noFill/>
        </p:spPr>
        <p:txBody>
          <a:bodyPr wrap="none" rtlCol="0">
            <a:spAutoFit/>
          </a:bodyPr>
          <a:lstStyle/>
          <a:p>
            <a:r>
              <a:rPr kumimoji="1" lang="en-US" altLang="zh-CN" sz="2400" dirty="0"/>
              <a:t>Ajinomoto			Almond Flour</a:t>
            </a:r>
          </a:p>
          <a:p>
            <a:r>
              <a:rPr kumimoji="1" lang="en-US" altLang="zh-CN" sz="2400" dirty="0"/>
              <a:t>Aqua Glow			Aspirin</a:t>
            </a:r>
          </a:p>
          <a:p>
            <a:r>
              <a:rPr kumimoji="1" lang="en-US" altLang="zh-CN" sz="2400" dirty="0"/>
              <a:t>Baby Powder		Baking Soda</a:t>
            </a:r>
          </a:p>
          <a:p>
            <a:r>
              <a:rPr kumimoji="1" lang="en-US" altLang="zh-CN" sz="2400" dirty="0"/>
              <a:t>Barley Water		BB Powder</a:t>
            </a:r>
          </a:p>
          <a:p>
            <a:r>
              <a:rPr kumimoji="1" lang="en-US" altLang="zh-CN" sz="2400" dirty="0"/>
              <a:t>Beach Sand		Blackboard Chalk</a:t>
            </a:r>
          </a:p>
          <a:p>
            <a:r>
              <a:rPr kumimoji="1" lang="en-US" altLang="zh-CN" sz="2400" dirty="0"/>
              <a:t>Black Frit			Black Iron Oxide</a:t>
            </a:r>
          </a:p>
          <a:p>
            <a:r>
              <a:rPr kumimoji="1" lang="en-US" altLang="zh-CN" sz="2400" dirty="0"/>
              <a:t>Black Pepper		Black Toner</a:t>
            </a:r>
          </a:p>
          <a:p>
            <a:r>
              <a:rPr kumimoji="1" lang="en-US" altLang="zh-CN" sz="2400" dirty="0"/>
              <a:t>Blue Pigment	Borax Detergent Booster</a:t>
            </a:r>
          </a:p>
          <a:p>
            <a:r>
              <a:rPr kumimoji="1" lang="en-US" altLang="zh-CN" sz="2400" dirty="0"/>
              <a:t>Boric Acid			Bronze Metallic</a:t>
            </a:r>
          </a:p>
          <a:p>
            <a:r>
              <a:rPr kumimoji="1" lang="en-US" altLang="zh-CN" sz="2400" dirty="0"/>
              <a:t>Brown Dye			Brown Sugar</a:t>
            </a:r>
          </a:p>
          <a:p>
            <a:r>
              <a:rPr kumimoji="1" lang="en-US" altLang="zh-CN" sz="2400" dirty="0"/>
              <a:t>Calcium Carbonate</a:t>
            </a:r>
            <a:r>
              <a:rPr kumimoji="1" lang="zh-CN" altLang="en-US" sz="2400" dirty="0"/>
              <a:t>   </a:t>
            </a:r>
            <a:r>
              <a:rPr kumimoji="1" lang="en-US" altLang="zh-CN" sz="2400" dirty="0"/>
              <a:t>	Cane Sugar</a:t>
            </a:r>
          </a:p>
          <a:p>
            <a:r>
              <a:rPr kumimoji="1" lang="en-US" altLang="zh-CN" sz="2400" dirty="0" err="1"/>
              <a:t>Caralluma</a:t>
            </a:r>
            <a:r>
              <a:rPr kumimoji="1" lang="en-US" altLang="zh-CN" sz="2400" dirty="0"/>
              <a:t>			CC Powder	</a:t>
            </a:r>
          </a:p>
          <a:p>
            <a:r>
              <a:rPr kumimoji="1" lang="en-US" altLang="zh-CN" sz="2400" dirty="0"/>
              <a:t>Celtic Sea Salt		Charcoal</a:t>
            </a:r>
          </a:p>
          <a:p>
            <a:r>
              <a:rPr kumimoji="1" lang="en-US" altLang="zh-CN" sz="2400" dirty="0"/>
              <a:t>Chaste Tree Berry</a:t>
            </a:r>
            <a:r>
              <a:rPr kumimoji="1" lang="zh-CN" altLang="en-US" sz="2400" dirty="0"/>
              <a:t> </a:t>
            </a:r>
            <a:r>
              <a:rPr kumimoji="1" lang="en-US" altLang="zh-CN" sz="2400" dirty="0"/>
              <a:t>	Chicken Bath</a:t>
            </a:r>
          </a:p>
          <a:p>
            <a:r>
              <a:rPr kumimoji="1" lang="en-US" altLang="zh-CN" sz="2400" dirty="0"/>
              <a:t>Citric Acid			Cobalt Frit</a:t>
            </a:r>
          </a:p>
          <a:p>
            <a:r>
              <a:rPr kumimoji="1" lang="en-US" altLang="zh-CN" sz="2400" dirty="0"/>
              <a:t>Cocoa			Coconut Flour</a:t>
            </a:r>
          </a:p>
          <a:p>
            <a:r>
              <a:rPr kumimoji="1" lang="en-US" altLang="zh-CN" sz="2400" dirty="0"/>
              <a:t>Coconut Oil		</a:t>
            </a:r>
            <a:r>
              <a:rPr kumimoji="1" lang="en-US" altLang="zh-CN" sz="2400" dirty="0" err="1"/>
              <a:t>Coffe</a:t>
            </a:r>
            <a:r>
              <a:rPr kumimoji="1" lang="en-US" altLang="zh-CN" sz="2400" dirty="0"/>
              <a:t> Mate</a:t>
            </a:r>
          </a:p>
          <a:p>
            <a:r>
              <a:rPr kumimoji="1" lang="en-US" altLang="zh-CN" sz="2400" dirty="0"/>
              <a:t>Corn Starch		Cream of Rice</a:t>
            </a:r>
          </a:p>
          <a:p>
            <a:r>
              <a:rPr kumimoji="1" lang="en-US" altLang="zh-CN" sz="2400" dirty="0"/>
              <a:t>Cream of Tartar		Cream of Wheat</a:t>
            </a:r>
          </a:p>
          <a:p>
            <a:r>
              <a:rPr kumimoji="1" lang="en-US" altLang="zh-CN" sz="2400" dirty="0"/>
              <a:t>Cyan Toner		Detox Powder</a:t>
            </a:r>
          </a:p>
          <a:p>
            <a:r>
              <a:rPr kumimoji="1" lang="en-US" altLang="zh-CN" sz="2400" dirty="0"/>
              <a:t>Dragon Blood		Dry Milk</a:t>
            </a:r>
          </a:p>
          <a:p>
            <a:r>
              <a:rPr kumimoji="1" lang="en-US" altLang="zh-CN" sz="2400" dirty="0"/>
              <a:t>Espresso			Eye Shadow</a:t>
            </a:r>
          </a:p>
          <a:p>
            <a:r>
              <a:rPr kumimoji="1" lang="en-US" altLang="zh-CN" sz="2400" dirty="0"/>
              <a:t>Fake Moss			Flower Fuel</a:t>
            </a:r>
          </a:p>
          <a:p>
            <a:r>
              <a:rPr kumimoji="1" lang="en-US" altLang="zh-CN" sz="2400" dirty="0"/>
              <a:t>Fuchsia Dye		Fungicide </a:t>
            </a:r>
          </a:p>
          <a:p>
            <a:r>
              <a:rPr kumimoji="1" lang="en-US" altLang="zh-CN" sz="2400" dirty="0"/>
              <a:t>Garlic			Ginger</a:t>
            </a:r>
          </a:p>
          <a:p>
            <a:r>
              <a:rPr kumimoji="1" lang="en-US" altLang="zh-CN" sz="2400" dirty="0"/>
              <a:t>Green Bean Water</a:t>
            </a:r>
            <a:r>
              <a:rPr kumimoji="1" lang="zh-CN" altLang="en-US" sz="2400" dirty="0"/>
              <a:t> </a:t>
            </a:r>
            <a:r>
              <a:rPr kumimoji="1" lang="en-US" altLang="zh-CN" sz="2400" dirty="0"/>
              <a:t>	Green Glow</a:t>
            </a:r>
          </a:p>
          <a:p>
            <a:r>
              <a:rPr kumimoji="1" lang="en-US" altLang="zh-CN" sz="2400" dirty="0"/>
              <a:t>Green Pigment		Guar Gum</a:t>
            </a:r>
          </a:p>
          <a:p>
            <a:r>
              <a:rPr kumimoji="1" lang="en-US" altLang="zh-CN" sz="2400" dirty="0"/>
              <a:t>Gym Chalk			Hibiscus</a:t>
            </a:r>
          </a:p>
          <a:p>
            <a:r>
              <a:rPr kumimoji="1" lang="en-US" altLang="zh-CN" sz="2400" dirty="0"/>
              <a:t>Iodized Salt		Loose Powder</a:t>
            </a:r>
          </a:p>
          <a:p>
            <a:r>
              <a:rPr kumimoji="1" lang="en-US" altLang="zh-CN" sz="2400" dirty="0"/>
              <a:t>Lotus				Magenta Toner</a:t>
            </a:r>
          </a:p>
          <a:p>
            <a:r>
              <a:rPr kumimoji="1" lang="en-US" altLang="zh-CN" sz="2400" dirty="0" err="1"/>
              <a:t>Matcha</a:t>
            </a:r>
            <a:r>
              <a:rPr kumimoji="1" lang="en-US" altLang="zh-CN" sz="2400" dirty="0"/>
              <a:t>			MCT Oil</a:t>
            </a:r>
          </a:p>
          <a:p>
            <a:r>
              <a:rPr kumimoji="1" lang="en-US" altLang="zh-CN" sz="2400" dirty="0"/>
              <a:t>Meringue			Milk Replacer</a:t>
            </a:r>
          </a:p>
          <a:p>
            <a:r>
              <a:rPr kumimoji="1" lang="en-US" altLang="zh-CN" sz="2400" dirty="0"/>
              <a:t>Moringa			Nail Dipping</a:t>
            </a:r>
          </a:p>
          <a:p>
            <a:r>
              <a:rPr kumimoji="1" lang="en-US" altLang="zh-CN" sz="2400" dirty="0"/>
              <a:t>Onion			Orange Glow</a:t>
            </a:r>
          </a:p>
          <a:p>
            <a:r>
              <a:rPr kumimoji="1" lang="en-US" altLang="zh-CN" sz="2400" dirty="0"/>
              <a:t>Orange Peel		Pearl Powder</a:t>
            </a:r>
          </a:p>
          <a:p>
            <a:r>
              <a:rPr kumimoji="1" lang="en-US" altLang="zh-CN" sz="2400" dirty="0"/>
              <a:t>Pet Moist			Potassium Iodide</a:t>
            </a:r>
          </a:p>
          <a:p>
            <a:r>
              <a:rPr kumimoji="1" lang="en-US" altLang="zh-CN" sz="2400" dirty="0"/>
              <a:t>Potato Starch		Quick Blue Bleach</a:t>
            </a:r>
          </a:p>
          <a:p>
            <a:r>
              <a:rPr kumimoji="1" lang="en-US" altLang="zh-CN" sz="2400" dirty="0"/>
              <a:t>Red Bean Water</a:t>
            </a:r>
            <a:r>
              <a:rPr kumimoji="1" lang="zh-CN" altLang="en-US" sz="2400" dirty="0"/>
              <a:t> </a:t>
            </a:r>
            <a:r>
              <a:rPr kumimoji="1" lang="en-US" altLang="zh-CN" sz="2400" dirty="0"/>
              <a:t>	Root Destroyer</a:t>
            </a:r>
          </a:p>
          <a:p>
            <a:r>
              <a:rPr kumimoji="1" lang="en-US" altLang="zh-CN" sz="2400" dirty="0"/>
              <a:t>Sandalwood		</a:t>
            </a:r>
            <a:r>
              <a:rPr kumimoji="1" lang="en-US" altLang="zh-CN" sz="2400" dirty="0" err="1"/>
              <a:t>Schorl</a:t>
            </a:r>
            <a:r>
              <a:rPr kumimoji="1" lang="en-US" altLang="zh-CN" sz="2400" dirty="0"/>
              <a:t> Tourmaline</a:t>
            </a:r>
          </a:p>
          <a:p>
            <a:r>
              <a:rPr kumimoji="1" lang="en-US" altLang="zh-CN" sz="2400" dirty="0"/>
              <a:t>Shaving Powder		Silver Metallic</a:t>
            </a:r>
          </a:p>
          <a:p>
            <a:r>
              <a:rPr kumimoji="1" lang="en-US" altLang="zh-CN" sz="2400" dirty="0"/>
              <a:t>Smelly Foot Powder	Sodium Alginate</a:t>
            </a:r>
          </a:p>
          <a:p>
            <a:r>
              <a:rPr kumimoji="1" lang="en-US" altLang="zh-CN" sz="2400" dirty="0"/>
              <a:t>Spanish Paprika		Stain Remover</a:t>
            </a:r>
          </a:p>
          <a:p>
            <a:r>
              <a:rPr kumimoji="1" lang="en-US" altLang="zh-CN" sz="2400" dirty="0"/>
              <a:t>Stevia 			Stone Cement</a:t>
            </a:r>
          </a:p>
          <a:p>
            <a:r>
              <a:rPr kumimoji="1" lang="en-US" altLang="zh-CN" sz="2400" dirty="0"/>
              <a:t>Sun Powder		Talcum</a:t>
            </a:r>
          </a:p>
          <a:p>
            <a:r>
              <a:rPr kumimoji="1" lang="en-US" altLang="zh-CN" sz="2400" dirty="0"/>
              <a:t>Teal Azul Dye		Tide Detergent</a:t>
            </a:r>
          </a:p>
          <a:p>
            <a:r>
              <a:rPr kumimoji="1" lang="en-US" altLang="zh-CN" sz="2400" dirty="0"/>
              <a:t>Urea				Vanilla</a:t>
            </a:r>
          </a:p>
          <a:p>
            <a:r>
              <a:rPr kumimoji="1" lang="en-US" altLang="zh-CN" sz="2400" dirty="0"/>
              <a:t>Vitamin C			Wheat Grass</a:t>
            </a:r>
          </a:p>
          <a:p>
            <a:r>
              <a:rPr kumimoji="1" lang="en-US" altLang="zh-CN" sz="2400" dirty="0"/>
              <a:t>White Pepper		Yellow Dye</a:t>
            </a:r>
          </a:p>
          <a:p>
            <a:r>
              <a:rPr kumimoji="1" lang="en-US" altLang="zh-CN" sz="2400" dirty="0"/>
              <a:t>Yellow Glow		Yellow Pigment</a:t>
            </a:r>
          </a:p>
          <a:p>
            <a:r>
              <a:rPr kumimoji="1" lang="en-US" altLang="zh-CN" sz="2400" dirty="0"/>
              <a:t>Yellow Toner		Zinc Oxide</a:t>
            </a:r>
          </a:p>
          <a:p>
            <a:endParaRPr kumimoji="1" lang="zh-CN" altLang="en-US" sz="2400" dirty="0"/>
          </a:p>
        </p:txBody>
      </p:sp>
      <p:sp>
        <p:nvSpPr>
          <p:cNvPr id="7" name="矩形 6">
            <a:extLst>
              <a:ext uri="{FF2B5EF4-FFF2-40B4-BE49-F238E27FC236}">
                <a16:creationId xmlns:a16="http://schemas.microsoft.com/office/drawing/2014/main" xmlns="" id="{68FB4227-D3D6-314D-8A36-1F43364984F3}"/>
              </a:ext>
            </a:extLst>
          </p:cNvPr>
          <p:cNvSpPr/>
          <p:nvPr/>
        </p:nvSpPr>
        <p:spPr>
          <a:xfrm>
            <a:off x="3614057" y="4680806"/>
            <a:ext cx="6770914" cy="12274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4" name="矩形 3">
            <a:extLst>
              <a:ext uri="{FF2B5EF4-FFF2-40B4-BE49-F238E27FC236}">
                <a16:creationId xmlns:a16="http://schemas.microsoft.com/office/drawing/2014/main" xmlns="" id="{6635202C-4DFD-BA48-9C47-3501F4DC7CF0}"/>
              </a:ext>
            </a:extLst>
          </p:cNvPr>
          <p:cNvSpPr/>
          <p:nvPr/>
        </p:nvSpPr>
        <p:spPr>
          <a:xfrm>
            <a:off x="3614057" y="-326571"/>
            <a:ext cx="6008913" cy="16763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6" name="标题 1">
            <a:extLst>
              <a:ext uri="{FF2B5EF4-FFF2-40B4-BE49-F238E27FC236}">
                <a16:creationId xmlns:a16="http://schemas.microsoft.com/office/drawing/2014/main" xmlns="" id="{706644D1-B52B-B746-BB23-244B7300AD83}"/>
              </a:ext>
            </a:extLst>
          </p:cNvPr>
          <p:cNvSpPr txBox="1">
            <a:spLocks/>
          </p:cNvSpPr>
          <p:nvPr/>
        </p:nvSpPr>
        <p:spPr>
          <a:xfrm>
            <a:off x="182880" y="45720"/>
            <a:ext cx="896112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Experiments – Recognition with Known Powder Location</a:t>
            </a:r>
            <a:endParaRPr kumimoji="1" lang="zh-CN" altLang="en-US" sz="3000" dirty="0"/>
          </a:p>
        </p:txBody>
      </p:sp>
      <p:graphicFrame>
        <p:nvGraphicFramePr>
          <p:cNvPr id="3" name="表格 2">
            <a:extLst>
              <a:ext uri="{FF2B5EF4-FFF2-40B4-BE49-F238E27FC236}">
                <a16:creationId xmlns:a16="http://schemas.microsoft.com/office/drawing/2014/main" xmlns="" id="{DD3F3C23-B3D6-674F-BFEB-7B67DE53A63B}"/>
              </a:ext>
            </a:extLst>
          </p:cNvPr>
          <p:cNvGraphicFramePr>
            <a:graphicFrameLocks noGrp="1"/>
          </p:cNvGraphicFramePr>
          <p:nvPr>
            <p:extLst>
              <p:ext uri="{D42A27DB-BD31-4B8C-83A1-F6EECF244321}">
                <p14:modId xmlns:p14="http://schemas.microsoft.com/office/powerpoint/2010/main" val="783618982"/>
              </p:ext>
            </p:extLst>
          </p:nvPr>
        </p:nvGraphicFramePr>
        <p:xfrm>
          <a:off x="182880" y="1349827"/>
          <a:ext cx="3431178" cy="3277106"/>
        </p:xfrm>
        <a:graphic>
          <a:graphicData uri="http://schemas.openxmlformats.org/drawingml/2006/table">
            <a:tbl>
              <a:tblPr firstRow="1" bandRow="1">
                <a:tableStyleId>{5C22544A-7EE6-4342-B048-85BDC9FD1C3A}</a:tableStyleId>
              </a:tblPr>
              <a:tblGrid>
                <a:gridCol w="1319349">
                  <a:extLst>
                    <a:ext uri="{9D8B030D-6E8A-4147-A177-3AD203B41FA5}">
                      <a16:colId xmlns:a16="http://schemas.microsoft.com/office/drawing/2014/main" xmlns="" val="4209865970"/>
                    </a:ext>
                  </a:extLst>
                </a:gridCol>
                <a:gridCol w="2111829">
                  <a:extLst>
                    <a:ext uri="{9D8B030D-6E8A-4147-A177-3AD203B41FA5}">
                      <a16:colId xmlns:a16="http://schemas.microsoft.com/office/drawing/2014/main" xmlns="" val="1284833674"/>
                    </a:ext>
                  </a:extLst>
                </a:gridCol>
              </a:tblGrid>
              <a:tr h="866598">
                <a:tc>
                  <a:txBody>
                    <a:bodyPr/>
                    <a:lstStyle/>
                    <a:p>
                      <a:pPr algn="ctr"/>
                      <a:r>
                        <a:rPr lang="en-US" altLang="zh-CN" sz="2400" dirty="0"/>
                        <a:t>Top-N Retrieval</a:t>
                      </a:r>
                      <a:endParaRPr lang="zh-CN" altLang="en-US" sz="2400" dirty="0"/>
                    </a:p>
                  </a:txBody>
                  <a:tcPr/>
                </a:tc>
                <a:tc>
                  <a:txBody>
                    <a:bodyPr/>
                    <a:lstStyle/>
                    <a:p>
                      <a:pPr algn="ctr"/>
                      <a:r>
                        <a:rPr lang="en-US" altLang="zh-CN" sz="2400" dirty="0"/>
                        <a:t>100-Class Accuracy (%)</a:t>
                      </a:r>
                      <a:endParaRPr lang="zh-CN" altLang="en-US" sz="2400" dirty="0"/>
                    </a:p>
                  </a:txBody>
                  <a:tcPr/>
                </a:tc>
                <a:extLst>
                  <a:ext uri="{0D108BD9-81ED-4DB2-BD59-A6C34878D82A}">
                    <a16:rowId xmlns:a16="http://schemas.microsoft.com/office/drawing/2014/main" xmlns="" val="1750931560"/>
                  </a:ext>
                </a:extLst>
              </a:tr>
              <a:tr h="602627">
                <a:tc>
                  <a:txBody>
                    <a:bodyPr/>
                    <a:lstStyle/>
                    <a:p>
                      <a:pPr algn="ctr"/>
                      <a:r>
                        <a:rPr lang="en-US" altLang="zh-CN" sz="2400" dirty="0"/>
                        <a:t>1</a:t>
                      </a:r>
                      <a:endParaRPr lang="zh-CN" altLang="en-US" sz="2400" dirty="0"/>
                    </a:p>
                  </a:txBody>
                  <a:tcPr/>
                </a:tc>
                <a:tc>
                  <a:txBody>
                    <a:bodyPr/>
                    <a:lstStyle/>
                    <a:p>
                      <a:pPr algn="ctr"/>
                      <a:r>
                        <a:rPr lang="en-US" altLang="zh-CN" sz="2400" dirty="0"/>
                        <a:t>64.0</a:t>
                      </a:r>
                      <a:endParaRPr lang="zh-CN" altLang="en-US" sz="2400" dirty="0"/>
                    </a:p>
                  </a:txBody>
                  <a:tcPr/>
                </a:tc>
                <a:extLst>
                  <a:ext uri="{0D108BD9-81ED-4DB2-BD59-A6C34878D82A}">
                    <a16:rowId xmlns:a16="http://schemas.microsoft.com/office/drawing/2014/main" xmlns="" val="903175270"/>
                  </a:ext>
                </a:extLst>
              </a:tr>
              <a:tr h="602627">
                <a:tc>
                  <a:txBody>
                    <a:bodyPr/>
                    <a:lstStyle/>
                    <a:p>
                      <a:pPr algn="ctr"/>
                      <a:r>
                        <a:rPr lang="en-US" altLang="zh-CN" sz="2400" dirty="0"/>
                        <a:t>3</a:t>
                      </a:r>
                      <a:endParaRPr lang="zh-CN" altLang="en-US" sz="2400" dirty="0"/>
                    </a:p>
                  </a:txBody>
                  <a:tcPr/>
                </a:tc>
                <a:tc>
                  <a:txBody>
                    <a:bodyPr/>
                    <a:lstStyle/>
                    <a:p>
                      <a:pPr algn="ctr"/>
                      <a:r>
                        <a:rPr lang="en-US" altLang="zh-CN" sz="2400" dirty="0"/>
                        <a:t>86.0</a:t>
                      </a:r>
                      <a:endParaRPr lang="zh-CN" altLang="en-US" sz="2400" dirty="0"/>
                    </a:p>
                  </a:txBody>
                  <a:tcPr/>
                </a:tc>
                <a:extLst>
                  <a:ext uri="{0D108BD9-81ED-4DB2-BD59-A6C34878D82A}">
                    <a16:rowId xmlns:a16="http://schemas.microsoft.com/office/drawing/2014/main" xmlns="" val="4098965626"/>
                  </a:ext>
                </a:extLst>
              </a:tr>
              <a:tr h="602627">
                <a:tc>
                  <a:txBody>
                    <a:bodyPr/>
                    <a:lstStyle/>
                    <a:p>
                      <a:pPr algn="ctr"/>
                      <a:r>
                        <a:rPr lang="en-US" altLang="zh-CN" sz="2400" dirty="0"/>
                        <a:t>5</a:t>
                      </a:r>
                      <a:endParaRPr lang="zh-CN" altLang="en-US" sz="2400" dirty="0"/>
                    </a:p>
                  </a:txBody>
                  <a:tcPr/>
                </a:tc>
                <a:tc>
                  <a:txBody>
                    <a:bodyPr/>
                    <a:lstStyle/>
                    <a:p>
                      <a:pPr algn="ctr"/>
                      <a:r>
                        <a:rPr lang="en-US" altLang="zh-CN" sz="2400" dirty="0"/>
                        <a:t>88.5</a:t>
                      </a:r>
                      <a:endParaRPr lang="zh-CN" altLang="en-US" sz="2400" dirty="0"/>
                    </a:p>
                  </a:txBody>
                  <a:tcPr/>
                </a:tc>
                <a:extLst>
                  <a:ext uri="{0D108BD9-81ED-4DB2-BD59-A6C34878D82A}">
                    <a16:rowId xmlns:a16="http://schemas.microsoft.com/office/drawing/2014/main" xmlns="" val="2529131281"/>
                  </a:ext>
                </a:extLst>
              </a:tr>
              <a:tr h="602627">
                <a:tc>
                  <a:txBody>
                    <a:bodyPr/>
                    <a:lstStyle/>
                    <a:p>
                      <a:pPr algn="ctr"/>
                      <a:r>
                        <a:rPr lang="en-US" altLang="zh-CN" sz="2400" dirty="0"/>
                        <a:t>7</a:t>
                      </a:r>
                      <a:endParaRPr lang="zh-CN" altLang="en-US" sz="2400" dirty="0"/>
                    </a:p>
                  </a:txBody>
                  <a:tcPr/>
                </a:tc>
                <a:tc>
                  <a:txBody>
                    <a:bodyPr/>
                    <a:lstStyle/>
                    <a:p>
                      <a:pPr algn="ctr"/>
                      <a:r>
                        <a:rPr lang="en-US" altLang="zh-CN" sz="2400" dirty="0"/>
                        <a:t>92.5</a:t>
                      </a:r>
                      <a:endParaRPr lang="zh-CN" altLang="en-US" sz="2400" dirty="0"/>
                    </a:p>
                  </a:txBody>
                  <a:tcPr/>
                </a:tc>
                <a:extLst>
                  <a:ext uri="{0D108BD9-81ED-4DB2-BD59-A6C34878D82A}">
                    <a16:rowId xmlns:a16="http://schemas.microsoft.com/office/drawing/2014/main" xmlns="" val="1366388364"/>
                  </a:ext>
                </a:extLst>
              </a:tr>
            </a:tbl>
          </a:graphicData>
        </a:graphic>
      </p:graphicFrame>
      <p:sp>
        <p:nvSpPr>
          <p:cNvPr id="9" name="文本框 8">
            <a:extLst>
              <a:ext uri="{FF2B5EF4-FFF2-40B4-BE49-F238E27FC236}">
                <a16:creationId xmlns:a16="http://schemas.microsoft.com/office/drawing/2014/main" xmlns="" id="{E6F77A67-3DC5-A94D-9BC0-0C9BD1F64C20}"/>
              </a:ext>
            </a:extLst>
          </p:cNvPr>
          <p:cNvSpPr txBox="1"/>
          <p:nvPr/>
        </p:nvSpPr>
        <p:spPr>
          <a:xfrm>
            <a:off x="4554585" y="849178"/>
            <a:ext cx="3420552" cy="584775"/>
          </a:xfrm>
          <a:prstGeom prst="rect">
            <a:avLst/>
          </a:prstGeom>
          <a:noFill/>
        </p:spPr>
        <p:txBody>
          <a:bodyPr wrap="none" rtlCol="0">
            <a:spAutoFit/>
          </a:bodyPr>
          <a:lstStyle/>
          <a:p>
            <a:r>
              <a:rPr kumimoji="1" lang="en-US" altLang="zh-CN" sz="3200" dirty="0"/>
              <a:t>100</a:t>
            </a:r>
            <a:r>
              <a:rPr kumimoji="1" lang="zh-CN" altLang="en-US" sz="3200" dirty="0"/>
              <a:t> </a:t>
            </a:r>
            <a:r>
              <a:rPr kumimoji="1" lang="en-US" altLang="zh-CN" sz="3200" dirty="0"/>
              <a:t>Powder</a:t>
            </a:r>
            <a:r>
              <a:rPr kumimoji="1" lang="zh-CN" altLang="en-US" sz="3200" dirty="0"/>
              <a:t> </a:t>
            </a:r>
            <a:r>
              <a:rPr kumimoji="1" lang="en-US" altLang="zh-CN" sz="3200" dirty="0"/>
              <a:t>Names</a:t>
            </a:r>
            <a:endParaRPr kumimoji="1" lang="zh-CN" altLang="en-US" sz="3200" dirty="0"/>
          </a:p>
        </p:txBody>
      </p:sp>
    </p:spTree>
    <p:extLst>
      <p:ext uri="{BB962C8B-B14F-4D97-AF65-F5344CB8AC3E}">
        <p14:creationId xmlns:p14="http://schemas.microsoft.com/office/powerpoint/2010/main" val="2828648726"/>
      </p:ext>
    </p:extLst>
  </p:cSld>
  <p:clrMapOvr>
    <a:masterClrMapping/>
  </p:clrMapOvr>
  <mc:AlternateContent xmlns:mc="http://schemas.openxmlformats.org/markup-compatibility/2006" xmlns:p14="http://schemas.microsoft.com/office/powerpoint/2010/main">
    <mc:Choice Requires="p14">
      <p:transition spd="slow" p14:dur="2000" advTm="21000"/>
    </mc:Choice>
    <mc:Fallback xmlns="">
      <p:transition spd="slow" advTm="21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20000" fill="hold"/>
                                        <p:tgtEl>
                                          <p:spTgt spid="5"/>
                                        </p:tgtEl>
                                        <p:attrNameLst>
                                          <p:attrName>ppt_x</p:attrName>
                                        </p:attrNameLst>
                                      </p:cBhvr>
                                      <p:tavLst>
                                        <p:tav tm="0">
                                          <p:val>
                                            <p:strVal val="#ppt_x"/>
                                          </p:val>
                                        </p:tav>
                                        <p:tav tm="100000">
                                          <p:val>
                                            <p:strVal val="#ppt_x"/>
                                          </p:val>
                                        </p:tav>
                                      </p:tavLst>
                                    </p:anim>
                                    <p:anim calcmode="lin" valueType="num">
                                      <p:cBhvr additive="base">
                                        <p:cTn id="8" dur="200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706644D1-B52B-B746-BB23-244B7300AD83}"/>
              </a:ext>
            </a:extLst>
          </p:cNvPr>
          <p:cNvSpPr txBox="1">
            <a:spLocks/>
          </p:cNvSpPr>
          <p:nvPr/>
        </p:nvSpPr>
        <p:spPr>
          <a:xfrm>
            <a:off x="182880" y="45720"/>
            <a:ext cx="896112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Experiments – Recognition with Known Powder Location</a:t>
            </a:r>
            <a:endParaRPr kumimoji="1" lang="zh-CN" altLang="en-US" sz="3000" dirty="0"/>
          </a:p>
        </p:txBody>
      </p:sp>
      <p:grpSp>
        <p:nvGrpSpPr>
          <p:cNvPr id="23" name="组合 22">
            <a:extLst>
              <a:ext uri="{FF2B5EF4-FFF2-40B4-BE49-F238E27FC236}">
                <a16:creationId xmlns:a16="http://schemas.microsoft.com/office/drawing/2014/main" xmlns="" id="{CED94878-0241-8646-90E2-535B25071CF1}"/>
              </a:ext>
            </a:extLst>
          </p:cNvPr>
          <p:cNvGrpSpPr/>
          <p:nvPr/>
        </p:nvGrpSpPr>
        <p:grpSpPr>
          <a:xfrm>
            <a:off x="1741144" y="1039892"/>
            <a:ext cx="5545538" cy="4004471"/>
            <a:chOff x="1283944" y="1052682"/>
            <a:chExt cx="5545538" cy="4004471"/>
          </a:xfrm>
        </p:grpSpPr>
        <p:grpSp>
          <p:nvGrpSpPr>
            <p:cNvPr id="15" name="组合 14">
              <a:extLst>
                <a:ext uri="{FF2B5EF4-FFF2-40B4-BE49-F238E27FC236}">
                  <a16:creationId xmlns:a16="http://schemas.microsoft.com/office/drawing/2014/main" xmlns="" id="{86ECED3D-786A-4E4D-A06A-A09B392EF697}"/>
                </a:ext>
              </a:extLst>
            </p:cNvPr>
            <p:cNvGrpSpPr/>
            <p:nvPr/>
          </p:nvGrpSpPr>
          <p:grpSpPr>
            <a:xfrm>
              <a:off x="1283944" y="1052682"/>
              <a:ext cx="5545538" cy="4004471"/>
              <a:chOff x="1283944" y="1052682"/>
              <a:chExt cx="5545538" cy="4004471"/>
            </a:xfrm>
          </p:grpSpPr>
          <p:grpSp>
            <p:nvGrpSpPr>
              <p:cNvPr id="13" name="组合 12">
                <a:extLst>
                  <a:ext uri="{FF2B5EF4-FFF2-40B4-BE49-F238E27FC236}">
                    <a16:creationId xmlns:a16="http://schemas.microsoft.com/office/drawing/2014/main" xmlns="" id="{4E51D024-7C46-8D4C-A05C-6F20AE0A93EE}"/>
                  </a:ext>
                </a:extLst>
              </p:cNvPr>
              <p:cNvGrpSpPr/>
              <p:nvPr/>
            </p:nvGrpSpPr>
            <p:grpSpPr>
              <a:xfrm>
                <a:off x="1541066" y="1052682"/>
                <a:ext cx="5068623" cy="3753694"/>
                <a:chOff x="153543" y="869430"/>
                <a:chExt cx="5068623" cy="3753694"/>
              </a:xfrm>
            </p:grpSpPr>
            <p:pic>
              <p:nvPicPr>
                <p:cNvPr id="4" name="图片 3">
                  <a:extLst>
                    <a:ext uri="{FF2B5EF4-FFF2-40B4-BE49-F238E27FC236}">
                      <a16:creationId xmlns:a16="http://schemas.microsoft.com/office/drawing/2014/main" xmlns="" id="{50E33DCA-92A5-CB4B-8C11-D67DDDFDCD17}"/>
                    </a:ext>
                  </a:extLst>
                </p:cNvPr>
                <p:cNvPicPr>
                  <a:picLocks noChangeAspect="1"/>
                </p:cNvPicPr>
                <p:nvPr/>
              </p:nvPicPr>
              <p:blipFill>
                <a:blip r:embed="rId3"/>
                <a:stretch>
                  <a:fillRect/>
                </a:stretch>
              </p:blipFill>
              <p:spPr>
                <a:xfrm>
                  <a:off x="537001" y="875980"/>
                  <a:ext cx="4685165" cy="3654429"/>
                </a:xfrm>
                <a:prstGeom prst="rect">
                  <a:avLst/>
                </a:prstGeom>
              </p:spPr>
            </p:pic>
            <p:sp>
              <p:nvSpPr>
                <p:cNvPr id="11" name="矩形 10">
                  <a:extLst>
                    <a:ext uri="{FF2B5EF4-FFF2-40B4-BE49-F238E27FC236}">
                      <a16:creationId xmlns:a16="http://schemas.microsoft.com/office/drawing/2014/main" xmlns="" id="{76F9EC14-8AED-214D-BE1E-7D12E3501644}"/>
                    </a:ext>
                  </a:extLst>
                </p:cNvPr>
                <p:cNvSpPr/>
                <p:nvPr/>
              </p:nvSpPr>
              <p:spPr>
                <a:xfrm>
                  <a:off x="153543" y="869430"/>
                  <a:ext cx="833164" cy="349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2" name="矩形 11">
                  <a:extLst>
                    <a:ext uri="{FF2B5EF4-FFF2-40B4-BE49-F238E27FC236}">
                      <a16:creationId xmlns:a16="http://schemas.microsoft.com/office/drawing/2014/main" xmlns="" id="{2F51633C-E109-A548-B959-0B2D75F5C9D9}"/>
                    </a:ext>
                  </a:extLst>
                </p:cNvPr>
                <p:cNvSpPr/>
                <p:nvPr/>
              </p:nvSpPr>
              <p:spPr>
                <a:xfrm>
                  <a:off x="305942" y="4152274"/>
                  <a:ext cx="4916223" cy="4708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
            <p:nvSpPr>
              <p:cNvPr id="2" name="文本框 1">
                <a:extLst>
                  <a:ext uri="{FF2B5EF4-FFF2-40B4-BE49-F238E27FC236}">
                    <a16:creationId xmlns:a16="http://schemas.microsoft.com/office/drawing/2014/main" xmlns="" id="{C163640B-03CE-624A-BD4A-4BFAB65FF3C4}"/>
                  </a:ext>
                </a:extLst>
              </p:cNvPr>
              <p:cNvSpPr txBox="1"/>
              <p:nvPr/>
            </p:nvSpPr>
            <p:spPr>
              <a:xfrm rot="10800000">
                <a:off x="1283944" y="1360467"/>
                <a:ext cx="553998" cy="2713219"/>
              </a:xfrm>
              <a:prstGeom prst="rect">
                <a:avLst/>
              </a:prstGeom>
              <a:noFill/>
            </p:spPr>
            <p:txBody>
              <a:bodyPr vert="eaVert" wrap="square" rtlCol="0">
                <a:spAutoFit/>
              </a:bodyPr>
              <a:lstStyle/>
              <a:p>
                <a:pPr algn="ctr"/>
                <a:r>
                  <a:rPr kumimoji="1" lang="en-US" altLang="zh-CN" sz="2400" dirty="0"/>
                  <a:t>Accuracy</a:t>
                </a:r>
                <a:endParaRPr kumimoji="1" lang="zh-CN" altLang="en-US" sz="2400" dirty="0"/>
              </a:p>
            </p:txBody>
          </p:sp>
          <p:sp>
            <p:nvSpPr>
              <p:cNvPr id="3" name="文本框 2">
                <a:extLst>
                  <a:ext uri="{FF2B5EF4-FFF2-40B4-BE49-F238E27FC236}">
                    <a16:creationId xmlns:a16="http://schemas.microsoft.com/office/drawing/2014/main" xmlns="" id="{2071D92A-A100-CC4E-B14A-BBAB23520B0F}"/>
                  </a:ext>
                </a:extLst>
              </p:cNvPr>
              <p:cNvSpPr txBox="1"/>
              <p:nvPr/>
            </p:nvSpPr>
            <p:spPr>
              <a:xfrm>
                <a:off x="2966245" y="4595488"/>
                <a:ext cx="3091872" cy="461665"/>
              </a:xfrm>
              <a:prstGeom prst="rect">
                <a:avLst/>
              </a:prstGeom>
              <a:noFill/>
            </p:spPr>
            <p:txBody>
              <a:bodyPr wrap="none" rtlCol="0">
                <a:spAutoFit/>
              </a:bodyPr>
              <a:lstStyle/>
              <a:p>
                <a:r>
                  <a:rPr kumimoji="1" lang="en-US" altLang="zh-CN" sz="2400" dirty="0"/>
                  <a:t>Number</a:t>
                </a:r>
                <a:r>
                  <a:rPr kumimoji="1" lang="zh-CN" altLang="en-US" sz="2400" dirty="0"/>
                  <a:t> </a:t>
                </a:r>
                <a:r>
                  <a:rPr kumimoji="1" lang="en-US" altLang="zh-CN" sz="2400" dirty="0"/>
                  <a:t>of</a:t>
                </a:r>
                <a:r>
                  <a:rPr kumimoji="1" lang="zh-CN" altLang="en-US" sz="2400" dirty="0"/>
                  <a:t> </a:t>
                </a:r>
                <a:r>
                  <a:rPr kumimoji="1" lang="en-US" altLang="zh-CN" sz="2400" dirty="0"/>
                  <a:t>SWIR</a:t>
                </a:r>
                <a:r>
                  <a:rPr kumimoji="1" lang="zh-CN" altLang="en-US" sz="2400" dirty="0"/>
                  <a:t> </a:t>
                </a:r>
                <a:r>
                  <a:rPr kumimoji="1" lang="en-US" altLang="zh-CN" sz="2400" dirty="0"/>
                  <a:t>Bands</a:t>
                </a:r>
                <a:endParaRPr kumimoji="1" lang="zh-CN" altLang="en-US" sz="2400" dirty="0"/>
              </a:p>
            </p:txBody>
          </p:sp>
          <p:sp>
            <p:nvSpPr>
              <p:cNvPr id="10" name="文本框 9">
                <a:extLst>
                  <a:ext uri="{FF2B5EF4-FFF2-40B4-BE49-F238E27FC236}">
                    <a16:creationId xmlns:a16="http://schemas.microsoft.com/office/drawing/2014/main" xmlns="" id="{C3950C39-1200-AD49-A643-6E16CBF9A87F}"/>
                  </a:ext>
                </a:extLst>
              </p:cNvPr>
              <p:cNvSpPr txBox="1"/>
              <p:nvPr/>
            </p:nvSpPr>
            <p:spPr>
              <a:xfrm>
                <a:off x="2263809" y="4251996"/>
                <a:ext cx="4565673" cy="461665"/>
              </a:xfrm>
              <a:prstGeom prst="rect">
                <a:avLst/>
              </a:prstGeom>
              <a:noFill/>
            </p:spPr>
            <p:txBody>
              <a:bodyPr wrap="none" rtlCol="0">
                <a:spAutoFit/>
              </a:bodyPr>
              <a:lstStyle/>
              <a:p>
                <a:r>
                  <a:rPr kumimoji="1" lang="en-US" altLang="zh-CN" sz="2400" dirty="0"/>
                  <a:t>0</a:t>
                </a:r>
                <a:r>
                  <a:rPr kumimoji="1" lang="zh-CN" altLang="en-US" sz="2400" dirty="0"/>
                  <a:t>          </a:t>
                </a:r>
                <a:r>
                  <a:rPr kumimoji="1" lang="en-US" altLang="zh-CN" sz="2400" dirty="0"/>
                  <a:t>5</a:t>
                </a:r>
                <a:r>
                  <a:rPr kumimoji="1" lang="zh-CN" altLang="en-US" sz="2400" dirty="0"/>
                  <a:t>        </a:t>
                </a:r>
                <a:r>
                  <a:rPr kumimoji="1" lang="en-US" altLang="zh-CN" sz="2400" dirty="0"/>
                  <a:t>10</a:t>
                </a:r>
                <a:r>
                  <a:rPr kumimoji="1" lang="zh-CN" altLang="en-US" sz="2400" dirty="0"/>
                  <a:t>       </a:t>
                </a:r>
                <a:r>
                  <a:rPr kumimoji="1" lang="en-US" altLang="zh-CN" sz="2400" dirty="0"/>
                  <a:t>15</a:t>
                </a:r>
                <a:r>
                  <a:rPr kumimoji="1" lang="zh-CN" altLang="en-US" sz="2400" dirty="0"/>
                  <a:t>        </a:t>
                </a:r>
                <a:r>
                  <a:rPr kumimoji="1" lang="en-US" altLang="zh-CN" sz="2400" dirty="0"/>
                  <a:t>20</a:t>
                </a:r>
                <a:r>
                  <a:rPr kumimoji="1" lang="zh-CN" altLang="en-US" sz="2400" dirty="0"/>
                  <a:t>       </a:t>
                </a:r>
                <a:r>
                  <a:rPr kumimoji="1" lang="en-US" altLang="zh-CN" sz="2400" dirty="0"/>
                  <a:t>25</a:t>
                </a:r>
                <a:endParaRPr kumimoji="1" lang="zh-CN" altLang="en-US" sz="2400" dirty="0"/>
              </a:p>
            </p:txBody>
          </p:sp>
          <p:sp>
            <p:nvSpPr>
              <p:cNvPr id="14" name="文本框 13">
                <a:extLst>
                  <a:ext uri="{FF2B5EF4-FFF2-40B4-BE49-F238E27FC236}">
                    <a16:creationId xmlns:a16="http://schemas.microsoft.com/office/drawing/2014/main" xmlns="" id="{25A98139-FEFD-544B-96CD-167E7960D2D2}"/>
                  </a:ext>
                </a:extLst>
              </p:cNvPr>
              <p:cNvSpPr txBox="1"/>
              <p:nvPr/>
            </p:nvSpPr>
            <p:spPr>
              <a:xfrm>
                <a:off x="1822952" y="1070910"/>
                <a:ext cx="572593" cy="3139321"/>
              </a:xfrm>
              <a:prstGeom prst="rect">
                <a:avLst/>
              </a:prstGeom>
              <a:noFill/>
            </p:spPr>
            <p:txBody>
              <a:bodyPr wrap="none" rtlCol="0">
                <a:spAutoFit/>
              </a:bodyPr>
              <a:lstStyle/>
              <a:p>
                <a:r>
                  <a:rPr kumimoji="1" lang="en-US" altLang="zh-CN" sz="2400" dirty="0"/>
                  <a:t>0.7</a:t>
                </a:r>
              </a:p>
              <a:p>
                <a:endParaRPr kumimoji="1" lang="en-US" altLang="zh-CN" sz="400" dirty="0"/>
              </a:p>
              <a:p>
                <a:r>
                  <a:rPr kumimoji="1" lang="en-US" altLang="zh-CN" sz="2400" dirty="0"/>
                  <a:t>0.6</a:t>
                </a:r>
              </a:p>
              <a:p>
                <a:endParaRPr kumimoji="1" lang="en-US" altLang="zh-CN" sz="400" dirty="0"/>
              </a:p>
              <a:p>
                <a:r>
                  <a:rPr kumimoji="1" lang="en-US" altLang="zh-CN" sz="2400" dirty="0"/>
                  <a:t>0.5</a:t>
                </a:r>
              </a:p>
              <a:p>
                <a:endParaRPr kumimoji="1" lang="en-US" altLang="zh-CN" sz="400" dirty="0"/>
              </a:p>
              <a:p>
                <a:r>
                  <a:rPr kumimoji="1" lang="en-US" altLang="zh-CN" sz="2400" dirty="0"/>
                  <a:t>0.4</a:t>
                </a:r>
              </a:p>
              <a:p>
                <a:endParaRPr kumimoji="1" lang="en-US" altLang="zh-CN" sz="400" dirty="0"/>
              </a:p>
              <a:p>
                <a:r>
                  <a:rPr kumimoji="1" lang="en-US" altLang="zh-CN" sz="2400" dirty="0"/>
                  <a:t>0.3</a:t>
                </a:r>
              </a:p>
              <a:p>
                <a:endParaRPr kumimoji="1" lang="en-US" altLang="zh-CN" sz="400" dirty="0"/>
              </a:p>
              <a:p>
                <a:r>
                  <a:rPr kumimoji="1" lang="en-US" altLang="zh-CN" sz="2400" dirty="0"/>
                  <a:t>0.2</a:t>
                </a:r>
              </a:p>
              <a:p>
                <a:endParaRPr kumimoji="1" lang="en-US" altLang="zh-CN" sz="400" dirty="0"/>
              </a:p>
              <a:p>
                <a:r>
                  <a:rPr kumimoji="1" lang="en-US" altLang="zh-CN" sz="2400" dirty="0"/>
                  <a:t>0.1</a:t>
                </a:r>
              </a:p>
            </p:txBody>
          </p:sp>
        </p:grpSp>
        <p:cxnSp>
          <p:nvCxnSpPr>
            <p:cNvPr id="17" name="直线连接符 16">
              <a:extLst>
                <a:ext uri="{FF2B5EF4-FFF2-40B4-BE49-F238E27FC236}">
                  <a16:creationId xmlns:a16="http://schemas.microsoft.com/office/drawing/2014/main" xmlns="" id="{D81B7A92-B674-CA47-8ED6-01DE87A9140A}"/>
                </a:ext>
              </a:extLst>
            </p:cNvPr>
            <p:cNvCxnSpPr>
              <a:cxnSpLocks/>
            </p:cNvCxnSpPr>
            <p:nvPr/>
          </p:nvCxnSpPr>
          <p:spPr>
            <a:xfrm>
              <a:off x="3072984" y="1573967"/>
              <a:ext cx="0" cy="2678029"/>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xmlns="" id="{B8660000-B968-7D4E-B93F-96B7B5F34EB8}"/>
                </a:ext>
              </a:extLst>
            </p:cNvPr>
            <p:cNvSpPr txBox="1"/>
            <p:nvPr/>
          </p:nvSpPr>
          <p:spPr>
            <a:xfrm>
              <a:off x="3110580" y="3847928"/>
              <a:ext cx="3443250" cy="461665"/>
            </a:xfrm>
            <a:prstGeom prst="rect">
              <a:avLst/>
            </a:prstGeom>
            <a:noFill/>
          </p:spPr>
          <p:txBody>
            <a:bodyPr wrap="none" rtlCol="0">
              <a:spAutoFit/>
            </a:bodyPr>
            <a:lstStyle/>
            <a:p>
              <a:r>
                <a:rPr kumimoji="1" lang="en-US" altLang="zh-CN" sz="2400" dirty="0">
                  <a:solidFill>
                    <a:srgbClr val="FF0000"/>
                  </a:solidFill>
                </a:rPr>
                <a:t>4</a:t>
              </a:r>
              <a:r>
                <a:rPr kumimoji="1" lang="zh-CN" altLang="en-US" sz="2400" dirty="0">
                  <a:solidFill>
                    <a:srgbClr val="FF0000"/>
                  </a:solidFill>
                </a:rPr>
                <a:t> </a:t>
              </a:r>
              <a:r>
                <a:rPr kumimoji="1" lang="en-US" altLang="zh-CN" sz="2400" dirty="0">
                  <a:solidFill>
                    <a:srgbClr val="FF0000"/>
                  </a:solidFill>
                </a:rPr>
                <a:t>SWIR</a:t>
              </a:r>
              <a:r>
                <a:rPr kumimoji="1" lang="zh-CN" altLang="en-US" sz="2400" dirty="0">
                  <a:solidFill>
                    <a:srgbClr val="FF0000"/>
                  </a:solidFill>
                </a:rPr>
                <a:t> </a:t>
              </a:r>
              <a:r>
                <a:rPr kumimoji="1" lang="en-US" altLang="zh-CN" sz="2400" dirty="0">
                  <a:solidFill>
                    <a:srgbClr val="FF0000"/>
                  </a:solidFill>
                </a:rPr>
                <a:t>Bands</a:t>
              </a:r>
              <a:r>
                <a:rPr kumimoji="1" lang="zh-CN" altLang="en-US" sz="2400" dirty="0">
                  <a:solidFill>
                    <a:srgbClr val="FF0000"/>
                  </a:solidFill>
                </a:rPr>
                <a:t> </a:t>
              </a:r>
              <a:r>
                <a:rPr kumimoji="1" lang="en-US" altLang="zh-CN" sz="2400" dirty="0">
                  <a:solidFill>
                    <a:srgbClr val="FF0000"/>
                  </a:solidFill>
                </a:rPr>
                <a:t>+</a:t>
              </a:r>
              <a:r>
                <a:rPr kumimoji="1" lang="zh-CN" altLang="en-US" sz="2400" dirty="0">
                  <a:solidFill>
                    <a:srgbClr val="FF0000"/>
                  </a:solidFill>
                </a:rPr>
                <a:t> </a:t>
              </a:r>
              <a:r>
                <a:rPr kumimoji="1" lang="en-US" altLang="zh-CN" sz="2400" dirty="0">
                  <a:solidFill>
                    <a:srgbClr val="FF0000"/>
                  </a:solidFill>
                </a:rPr>
                <a:t>RGB</a:t>
              </a:r>
              <a:r>
                <a:rPr kumimoji="1" lang="zh-CN" altLang="en-US" sz="2400" dirty="0">
                  <a:solidFill>
                    <a:srgbClr val="FF0000"/>
                  </a:solidFill>
                </a:rPr>
                <a:t> </a:t>
              </a:r>
              <a:r>
                <a:rPr kumimoji="1" lang="en-US" altLang="zh-CN" sz="2400" dirty="0">
                  <a:solidFill>
                    <a:srgbClr val="FF0000"/>
                  </a:solidFill>
                </a:rPr>
                <a:t>+</a:t>
              </a:r>
              <a:r>
                <a:rPr kumimoji="1" lang="zh-CN" altLang="en-US" sz="2400" dirty="0">
                  <a:solidFill>
                    <a:srgbClr val="FF0000"/>
                  </a:solidFill>
                </a:rPr>
                <a:t> </a:t>
              </a:r>
              <a:r>
                <a:rPr kumimoji="1" lang="en-US" altLang="zh-CN" sz="2400" dirty="0">
                  <a:solidFill>
                    <a:srgbClr val="FF0000"/>
                  </a:solidFill>
                </a:rPr>
                <a:t>NIR</a:t>
              </a:r>
              <a:endParaRPr kumimoji="1" lang="zh-CN" altLang="en-US" sz="2400" dirty="0">
                <a:solidFill>
                  <a:srgbClr val="FF0000"/>
                </a:solidFill>
              </a:endParaRPr>
            </a:p>
          </p:txBody>
        </p:sp>
        <p:cxnSp>
          <p:nvCxnSpPr>
            <p:cNvPr id="20" name="直线连接符 19">
              <a:extLst>
                <a:ext uri="{FF2B5EF4-FFF2-40B4-BE49-F238E27FC236}">
                  <a16:creationId xmlns:a16="http://schemas.microsoft.com/office/drawing/2014/main" xmlns="" id="{52B15D8C-8AC2-3440-9FDA-6D64B7E31994}"/>
                </a:ext>
              </a:extLst>
            </p:cNvPr>
            <p:cNvCxnSpPr>
              <a:cxnSpLocks/>
            </p:cNvCxnSpPr>
            <p:nvPr/>
          </p:nvCxnSpPr>
          <p:spPr>
            <a:xfrm flipH="1">
              <a:off x="2420258" y="1549253"/>
              <a:ext cx="630936" cy="0"/>
            </a:xfrm>
            <a:prstGeom prst="line">
              <a:avLst/>
            </a:prstGeom>
            <a:ln w="381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xmlns="" id="{6E511DE6-62E9-2740-956D-1531D132F2B9}"/>
                </a:ext>
              </a:extLst>
            </p:cNvPr>
            <p:cNvSpPr txBox="1"/>
            <p:nvPr/>
          </p:nvSpPr>
          <p:spPr>
            <a:xfrm>
              <a:off x="2406319" y="1149867"/>
              <a:ext cx="728084" cy="461665"/>
            </a:xfrm>
            <a:prstGeom prst="rect">
              <a:avLst/>
            </a:prstGeom>
            <a:noFill/>
          </p:spPr>
          <p:txBody>
            <a:bodyPr wrap="none" rtlCol="0">
              <a:spAutoFit/>
            </a:bodyPr>
            <a:lstStyle/>
            <a:p>
              <a:r>
                <a:rPr kumimoji="1" lang="en-US" altLang="zh-CN" sz="2400" dirty="0">
                  <a:solidFill>
                    <a:srgbClr val="FF0000"/>
                  </a:solidFill>
                </a:rPr>
                <a:t>0.64</a:t>
              </a:r>
              <a:endParaRPr kumimoji="1" lang="zh-CN" altLang="en-US" sz="2400" dirty="0">
                <a:solidFill>
                  <a:srgbClr val="FF0000"/>
                </a:solidFill>
              </a:endParaRPr>
            </a:p>
          </p:txBody>
        </p:sp>
      </p:grpSp>
    </p:spTree>
    <p:extLst>
      <p:ext uri="{BB962C8B-B14F-4D97-AF65-F5344CB8AC3E}">
        <p14:creationId xmlns:p14="http://schemas.microsoft.com/office/powerpoint/2010/main" val="2629899589"/>
      </p:ext>
    </p:extLst>
  </p:cSld>
  <p:clrMapOvr>
    <a:masterClrMapping/>
  </p:clrMapOvr>
  <mc:AlternateContent xmlns:mc="http://schemas.openxmlformats.org/markup-compatibility/2006" xmlns:p14="http://schemas.microsoft.com/office/powerpoint/2010/main">
    <mc:Choice Requires="p14">
      <p:transition spd="slow" p14:dur="2000" advTm="8847"/>
    </mc:Choice>
    <mc:Fallback xmlns="">
      <p:transition spd="slow" advTm="8847"/>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4A36AD85-6B81-344B-9FF2-CE9149765622}"/>
              </a:ext>
            </a:extLst>
          </p:cNvPr>
          <p:cNvSpPr txBox="1">
            <a:spLocks/>
          </p:cNvSpPr>
          <p:nvPr/>
        </p:nvSpPr>
        <p:spPr>
          <a:xfrm>
            <a:off x="182879" y="45720"/>
            <a:ext cx="9329255"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Experiments – Recognition with Unknown Powder Mask</a:t>
            </a:r>
            <a:endParaRPr kumimoji="1" lang="zh-CN" altLang="en-US" sz="3000" dirty="0"/>
          </a:p>
        </p:txBody>
      </p:sp>
      <p:sp>
        <p:nvSpPr>
          <p:cNvPr id="36" name="文本框 35">
            <a:extLst>
              <a:ext uri="{FF2B5EF4-FFF2-40B4-BE49-F238E27FC236}">
                <a16:creationId xmlns:a16="http://schemas.microsoft.com/office/drawing/2014/main" xmlns="" id="{0509F909-35B0-3A4A-B11D-FE36F7F80296}"/>
              </a:ext>
            </a:extLst>
          </p:cNvPr>
          <p:cNvSpPr txBox="1"/>
          <p:nvPr/>
        </p:nvSpPr>
        <p:spPr>
          <a:xfrm>
            <a:off x="993694" y="1459614"/>
            <a:ext cx="7707623" cy="461665"/>
          </a:xfrm>
          <a:prstGeom prst="rect">
            <a:avLst/>
          </a:prstGeom>
          <a:noFill/>
        </p:spPr>
        <p:txBody>
          <a:bodyPr wrap="none" rtlCol="0">
            <a:spAutoFit/>
          </a:bodyPr>
          <a:lstStyle/>
          <a:p>
            <a:r>
              <a:rPr kumimoji="1" lang="en-US" altLang="zh-CN" sz="2400" dirty="0"/>
              <a:t>Input</a:t>
            </a:r>
            <a:r>
              <a:rPr kumimoji="1" lang="zh-CN" altLang="en-US" sz="2400" dirty="0"/>
              <a:t> </a:t>
            </a:r>
            <a:r>
              <a:rPr kumimoji="1" lang="en-US" altLang="zh-CN" sz="2400" dirty="0"/>
              <a:t>Image</a:t>
            </a:r>
            <a:r>
              <a:rPr kumimoji="1" lang="zh-CN" altLang="en-US" sz="2400" dirty="0"/>
              <a:t>                      </a:t>
            </a:r>
            <a:r>
              <a:rPr kumimoji="1" lang="en-US" altLang="zh-CN" sz="2400" dirty="0"/>
              <a:t>Our</a:t>
            </a:r>
            <a:r>
              <a:rPr kumimoji="1" lang="zh-CN" altLang="en-US" sz="2400" dirty="0"/>
              <a:t> </a:t>
            </a:r>
            <a:r>
              <a:rPr kumimoji="1" lang="en-US" altLang="zh-CN" sz="2400" dirty="0"/>
              <a:t>Result</a:t>
            </a:r>
            <a:r>
              <a:rPr kumimoji="1" lang="zh-CN" altLang="en-US" sz="2400" dirty="0"/>
              <a:t>                      </a:t>
            </a:r>
            <a:r>
              <a:rPr kumimoji="1" lang="en-US" altLang="zh-CN" sz="2400" dirty="0"/>
              <a:t>Ground</a:t>
            </a:r>
            <a:r>
              <a:rPr kumimoji="1" lang="zh-CN" altLang="en-US" sz="2400" dirty="0"/>
              <a:t> </a:t>
            </a:r>
            <a:r>
              <a:rPr kumimoji="1" lang="en-US" altLang="zh-CN" sz="2400" dirty="0"/>
              <a:t>Truth</a:t>
            </a:r>
            <a:endParaRPr kumimoji="1" lang="zh-CN" altLang="en-US" sz="2400" dirty="0"/>
          </a:p>
        </p:txBody>
      </p:sp>
      <p:grpSp>
        <p:nvGrpSpPr>
          <p:cNvPr id="19" name="组合 18">
            <a:extLst>
              <a:ext uri="{FF2B5EF4-FFF2-40B4-BE49-F238E27FC236}">
                <a16:creationId xmlns:a16="http://schemas.microsoft.com/office/drawing/2014/main" xmlns="" id="{DE33D612-451D-9445-ACFC-059339F382BB}"/>
              </a:ext>
            </a:extLst>
          </p:cNvPr>
          <p:cNvGrpSpPr/>
          <p:nvPr/>
        </p:nvGrpSpPr>
        <p:grpSpPr>
          <a:xfrm>
            <a:off x="91440" y="2112264"/>
            <a:ext cx="3124200" cy="1981200"/>
            <a:chOff x="365760" y="2743200"/>
            <a:chExt cx="3124200" cy="1981200"/>
          </a:xfrm>
        </p:grpSpPr>
        <p:pic>
          <p:nvPicPr>
            <p:cNvPr id="5" name="图片 4">
              <a:extLst>
                <a:ext uri="{FF2B5EF4-FFF2-40B4-BE49-F238E27FC236}">
                  <a16:creationId xmlns:a16="http://schemas.microsoft.com/office/drawing/2014/main" xmlns="" id="{0AC1460A-8665-2C44-83ED-B9CCABBB2627}"/>
                </a:ext>
              </a:extLst>
            </p:cNvPr>
            <p:cNvPicPr>
              <a:picLocks noChangeAspect="1"/>
            </p:cNvPicPr>
            <p:nvPr/>
          </p:nvPicPr>
          <p:blipFill>
            <a:blip r:embed="rId3"/>
            <a:stretch>
              <a:fillRect/>
            </a:stretch>
          </p:blipFill>
          <p:spPr>
            <a:xfrm>
              <a:off x="822960" y="2743200"/>
              <a:ext cx="2667000" cy="1524000"/>
            </a:xfrm>
            <a:prstGeom prst="rect">
              <a:avLst/>
            </a:prstGeom>
          </p:spPr>
        </p:pic>
        <p:pic>
          <p:nvPicPr>
            <p:cNvPr id="8" name="图片 7">
              <a:extLst>
                <a:ext uri="{FF2B5EF4-FFF2-40B4-BE49-F238E27FC236}">
                  <a16:creationId xmlns:a16="http://schemas.microsoft.com/office/drawing/2014/main" xmlns="" id="{85D3D6BB-362A-694B-8F94-9387CF7644E5}"/>
                </a:ext>
              </a:extLst>
            </p:cNvPr>
            <p:cNvPicPr>
              <a:picLocks noChangeAspect="1"/>
            </p:cNvPicPr>
            <p:nvPr/>
          </p:nvPicPr>
          <p:blipFill>
            <a:blip r:embed="rId4"/>
            <a:stretch>
              <a:fillRect/>
            </a:stretch>
          </p:blipFill>
          <p:spPr>
            <a:xfrm>
              <a:off x="731520" y="2834640"/>
              <a:ext cx="2667000" cy="1524000"/>
            </a:xfrm>
            <a:prstGeom prst="rect">
              <a:avLst/>
            </a:prstGeom>
          </p:spPr>
        </p:pic>
        <p:pic>
          <p:nvPicPr>
            <p:cNvPr id="10" name="图片 9">
              <a:extLst>
                <a:ext uri="{FF2B5EF4-FFF2-40B4-BE49-F238E27FC236}">
                  <a16:creationId xmlns:a16="http://schemas.microsoft.com/office/drawing/2014/main" xmlns="" id="{80F82B71-2113-814C-8A9B-820E60E64001}"/>
                </a:ext>
              </a:extLst>
            </p:cNvPr>
            <p:cNvPicPr>
              <a:picLocks noChangeAspect="1"/>
            </p:cNvPicPr>
            <p:nvPr/>
          </p:nvPicPr>
          <p:blipFill>
            <a:blip r:embed="rId5"/>
            <a:stretch>
              <a:fillRect/>
            </a:stretch>
          </p:blipFill>
          <p:spPr>
            <a:xfrm>
              <a:off x="640080" y="2926080"/>
              <a:ext cx="2667000" cy="1524000"/>
            </a:xfrm>
            <a:prstGeom prst="rect">
              <a:avLst/>
            </a:prstGeom>
          </p:spPr>
        </p:pic>
        <p:pic>
          <p:nvPicPr>
            <p:cNvPr id="12" name="图片 11">
              <a:extLst>
                <a:ext uri="{FF2B5EF4-FFF2-40B4-BE49-F238E27FC236}">
                  <a16:creationId xmlns:a16="http://schemas.microsoft.com/office/drawing/2014/main" xmlns="" id="{3A24FB1C-FE29-2D48-8CB5-CC3444E7FBA0}"/>
                </a:ext>
              </a:extLst>
            </p:cNvPr>
            <p:cNvPicPr>
              <a:picLocks noChangeAspect="1"/>
            </p:cNvPicPr>
            <p:nvPr/>
          </p:nvPicPr>
          <p:blipFill>
            <a:blip r:embed="rId6"/>
            <a:stretch>
              <a:fillRect/>
            </a:stretch>
          </p:blipFill>
          <p:spPr>
            <a:xfrm>
              <a:off x="548640" y="3017520"/>
              <a:ext cx="2667000" cy="1524000"/>
            </a:xfrm>
            <a:prstGeom prst="rect">
              <a:avLst/>
            </a:prstGeom>
          </p:spPr>
        </p:pic>
        <p:pic>
          <p:nvPicPr>
            <p:cNvPr id="14" name="图片 13">
              <a:extLst>
                <a:ext uri="{FF2B5EF4-FFF2-40B4-BE49-F238E27FC236}">
                  <a16:creationId xmlns:a16="http://schemas.microsoft.com/office/drawing/2014/main" xmlns="" id="{33448ED7-8103-0841-BD7F-26D6FC311362}"/>
                </a:ext>
              </a:extLst>
            </p:cNvPr>
            <p:cNvPicPr>
              <a:picLocks noChangeAspect="1"/>
            </p:cNvPicPr>
            <p:nvPr/>
          </p:nvPicPr>
          <p:blipFill>
            <a:blip r:embed="rId7"/>
            <a:stretch>
              <a:fillRect/>
            </a:stretch>
          </p:blipFill>
          <p:spPr>
            <a:xfrm>
              <a:off x="457200" y="3108960"/>
              <a:ext cx="2667000" cy="1524000"/>
            </a:xfrm>
            <a:prstGeom prst="rect">
              <a:avLst/>
            </a:prstGeom>
          </p:spPr>
        </p:pic>
        <p:pic>
          <p:nvPicPr>
            <p:cNvPr id="17" name="图片 16">
              <a:extLst>
                <a:ext uri="{FF2B5EF4-FFF2-40B4-BE49-F238E27FC236}">
                  <a16:creationId xmlns:a16="http://schemas.microsoft.com/office/drawing/2014/main" xmlns="" id="{8354BCA0-E91D-834C-9BAC-A60F5182AF9F}"/>
                </a:ext>
              </a:extLst>
            </p:cNvPr>
            <p:cNvPicPr>
              <a:picLocks noChangeAspect="1"/>
            </p:cNvPicPr>
            <p:nvPr/>
          </p:nvPicPr>
          <p:blipFill>
            <a:blip r:embed="rId8"/>
            <a:stretch>
              <a:fillRect/>
            </a:stretch>
          </p:blipFill>
          <p:spPr>
            <a:xfrm>
              <a:off x="365760" y="3200400"/>
              <a:ext cx="2667000" cy="1524000"/>
            </a:xfrm>
            <a:prstGeom prst="rect">
              <a:avLst/>
            </a:prstGeom>
          </p:spPr>
        </p:pic>
      </p:grpSp>
      <p:pic>
        <p:nvPicPr>
          <p:cNvPr id="21" name="图片 20">
            <a:extLst>
              <a:ext uri="{FF2B5EF4-FFF2-40B4-BE49-F238E27FC236}">
                <a16:creationId xmlns:a16="http://schemas.microsoft.com/office/drawing/2014/main" xmlns="" id="{D6E37DD4-43F4-2044-B3C8-0E3D42138A81}"/>
              </a:ext>
            </a:extLst>
          </p:cNvPr>
          <p:cNvPicPr>
            <a:picLocks noChangeAspect="1"/>
          </p:cNvPicPr>
          <p:nvPr/>
        </p:nvPicPr>
        <p:blipFill>
          <a:blip r:embed="rId9"/>
          <a:stretch>
            <a:fillRect/>
          </a:stretch>
        </p:blipFill>
        <p:spPr>
          <a:xfrm>
            <a:off x="3456432" y="2340864"/>
            <a:ext cx="2667000" cy="1524000"/>
          </a:xfrm>
          <a:prstGeom prst="rect">
            <a:avLst/>
          </a:prstGeom>
        </p:spPr>
      </p:pic>
      <p:pic>
        <p:nvPicPr>
          <p:cNvPr id="23" name="图片 22">
            <a:extLst>
              <a:ext uri="{FF2B5EF4-FFF2-40B4-BE49-F238E27FC236}">
                <a16:creationId xmlns:a16="http://schemas.microsoft.com/office/drawing/2014/main" xmlns="" id="{49791798-506E-6C4D-AA8C-045955569E6A}"/>
              </a:ext>
            </a:extLst>
          </p:cNvPr>
          <p:cNvPicPr>
            <a:picLocks noChangeAspect="1"/>
          </p:cNvPicPr>
          <p:nvPr/>
        </p:nvPicPr>
        <p:blipFill>
          <a:blip r:embed="rId10"/>
          <a:stretch>
            <a:fillRect/>
          </a:stretch>
        </p:blipFill>
        <p:spPr>
          <a:xfrm>
            <a:off x="6355080" y="2340864"/>
            <a:ext cx="2667000" cy="1524000"/>
          </a:xfrm>
          <a:prstGeom prst="rect">
            <a:avLst/>
          </a:prstGeom>
        </p:spPr>
      </p:pic>
    </p:spTree>
    <p:extLst>
      <p:ext uri="{BB962C8B-B14F-4D97-AF65-F5344CB8AC3E}">
        <p14:creationId xmlns:p14="http://schemas.microsoft.com/office/powerpoint/2010/main" val="3816128706"/>
      </p:ext>
    </p:extLst>
  </p:cSld>
  <p:clrMapOvr>
    <a:masterClrMapping/>
  </p:clrMapOvr>
  <mc:AlternateContent xmlns:mc="http://schemas.openxmlformats.org/markup-compatibility/2006" xmlns:p14="http://schemas.microsoft.com/office/powerpoint/2010/main">
    <mc:Choice Requires="p14">
      <p:transition spd="slow" p14:dur="2000" advTm="13000"/>
    </mc:Choice>
    <mc:Fallback xmlns="">
      <p:transition spd="slow" advTm="13000"/>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4A36AD85-6B81-344B-9FF2-CE9149765622}"/>
              </a:ext>
            </a:extLst>
          </p:cNvPr>
          <p:cNvSpPr txBox="1">
            <a:spLocks/>
          </p:cNvSpPr>
          <p:nvPr/>
        </p:nvSpPr>
        <p:spPr>
          <a:xfrm>
            <a:off x="182879" y="45720"/>
            <a:ext cx="9329255"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Experiments – Recognition with Unknown Powder Mask</a:t>
            </a:r>
            <a:endParaRPr kumimoji="1" lang="zh-CN" altLang="en-US" sz="3000" dirty="0"/>
          </a:p>
        </p:txBody>
      </p:sp>
      <p:grpSp>
        <p:nvGrpSpPr>
          <p:cNvPr id="31" name="组合 30">
            <a:extLst>
              <a:ext uri="{FF2B5EF4-FFF2-40B4-BE49-F238E27FC236}">
                <a16:creationId xmlns:a16="http://schemas.microsoft.com/office/drawing/2014/main" xmlns="" id="{FCBBD07B-F964-1D42-B8CD-23C51D54E227}"/>
              </a:ext>
            </a:extLst>
          </p:cNvPr>
          <p:cNvGrpSpPr/>
          <p:nvPr/>
        </p:nvGrpSpPr>
        <p:grpSpPr>
          <a:xfrm>
            <a:off x="89940" y="2116608"/>
            <a:ext cx="3124201" cy="1978442"/>
            <a:chOff x="182879" y="1531995"/>
            <a:chExt cx="3124201" cy="1978442"/>
          </a:xfrm>
        </p:grpSpPr>
        <p:pic>
          <p:nvPicPr>
            <p:cNvPr id="30" name="图片 29">
              <a:extLst>
                <a:ext uri="{FF2B5EF4-FFF2-40B4-BE49-F238E27FC236}">
                  <a16:creationId xmlns:a16="http://schemas.microsoft.com/office/drawing/2014/main" xmlns="" id="{F2E0C78C-91ED-654B-9565-A67ACF4A3EBA}"/>
                </a:ext>
              </a:extLst>
            </p:cNvPr>
            <p:cNvPicPr>
              <a:picLocks noChangeAspect="1"/>
            </p:cNvPicPr>
            <p:nvPr/>
          </p:nvPicPr>
          <p:blipFill>
            <a:blip r:embed="rId3"/>
            <a:stretch>
              <a:fillRect/>
            </a:stretch>
          </p:blipFill>
          <p:spPr>
            <a:xfrm>
              <a:off x="640080" y="1531995"/>
              <a:ext cx="2667000" cy="1524000"/>
            </a:xfrm>
            <a:prstGeom prst="rect">
              <a:avLst/>
            </a:prstGeom>
            <a:ln>
              <a:noFill/>
            </a:ln>
          </p:spPr>
        </p:pic>
        <p:pic>
          <p:nvPicPr>
            <p:cNvPr id="28" name="图片 27">
              <a:extLst>
                <a:ext uri="{FF2B5EF4-FFF2-40B4-BE49-F238E27FC236}">
                  <a16:creationId xmlns:a16="http://schemas.microsoft.com/office/drawing/2014/main" xmlns="" id="{5E9A0FD4-A99A-3747-A83A-2FC11E53549D}"/>
                </a:ext>
              </a:extLst>
            </p:cNvPr>
            <p:cNvPicPr>
              <a:picLocks noChangeAspect="1"/>
            </p:cNvPicPr>
            <p:nvPr/>
          </p:nvPicPr>
          <p:blipFill>
            <a:blip r:embed="rId4"/>
            <a:stretch>
              <a:fillRect/>
            </a:stretch>
          </p:blipFill>
          <p:spPr>
            <a:xfrm>
              <a:off x="548640" y="1623435"/>
              <a:ext cx="2667000" cy="1524000"/>
            </a:xfrm>
            <a:prstGeom prst="rect">
              <a:avLst/>
            </a:prstGeom>
            <a:ln>
              <a:noFill/>
            </a:ln>
          </p:spPr>
        </p:pic>
        <p:pic>
          <p:nvPicPr>
            <p:cNvPr id="26" name="图片 25">
              <a:extLst>
                <a:ext uri="{FF2B5EF4-FFF2-40B4-BE49-F238E27FC236}">
                  <a16:creationId xmlns:a16="http://schemas.microsoft.com/office/drawing/2014/main" xmlns="" id="{96C89DC0-F972-FE4D-B25D-BBD227709746}"/>
                </a:ext>
              </a:extLst>
            </p:cNvPr>
            <p:cNvPicPr>
              <a:picLocks noChangeAspect="1"/>
            </p:cNvPicPr>
            <p:nvPr/>
          </p:nvPicPr>
          <p:blipFill>
            <a:blip r:embed="rId5"/>
            <a:stretch>
              <a:fillRect/>
            </a:stretch>
          </p:blipFill>
          <p:spPr>
            <a:xfrm>
              <a:off x="457200" y="1714875"/>
              <a:ext cx="2667000" cy="1524000"/>
            </a:xfrm>
            <a:prstGeom prst="rect">
              <a:avLst/>
            </a:prstGeom>
            <a:ln>
              <a:noFill/>
            </a:ln>
          </p:spPr>
        </p:pic>
        <p:pic>
          <p:nvPicPr>
            <p:cNvPr id="24" name="图片 23">
              <a:extLst>
                <a:ext uri="{FF2B5EF4-FFF2-40B4-BE49-F238E27FC236}">
                  <a16:creationId xmlns:a16="http://schemas.microsoft.com/office/drawing/2014/main" xmlns="" id="{9FFB69E4-1C7D-DE4A-B52C-E7FE6DF5261C}"/>
                </a:ext>
              </a:extLst>
            </p:cNvPr>
            <p:cNvPicPr>
              <a:picLocks noChangeAspect="1"/>
            </p:cNvPicPr>
            <p:nvPr/>
          </p:nvPicPr>
          <p:blipFill>
            <a:blip r:embed="rId6"/>
            <a:stretch>
              <a:fillRect/>
            </a:stretch>
          </p:blipFill>
          <p:spPr>
            <a:xfrm>
              <a:off x="365760" y="1806315"/>
              <a:ext cx="2667000" cy="1524000"/>
            </a:xfrm>
            <a:prstGeom prst="rect">
              <a:avLst/>
            </a:prstGeom>
            <a:ln>
              <a:noFill/>
            </a:ln>
          </p:spPr>
        </p:pic>
        <p:pic>
          <p:nvPicPr>
            <p:cNvPr id="18" name="图片 17">
              <a:extLst>
                <a:ext uri="{FF2B5EF4-FFF2-40B4-BE49-F238E27FC236}">
                  <a16:creationId xmlns:a16="http://schemas.microsoft.com/office/drawing/2014/main" xmlns="" id="{CB6C4589-5AC1-FA46-B032-05B3598D1F8B}"/>
                </a:ext>
              </a:extLst>
            </p:cNvPr>
            <p:cNvPicPr>
              <a:picLocks noChangeAspect="1"/>
            </p:cNvPicPr>
            <p:nvPr/>
          </p:nvPicPr>
          <p:blipFill>
            <a:blip r:embed="rId7"/>
            <a:stretch>
              <a:fillRect/>
            </a:stretch>
          </p:blipFill>
          <p:spPr>
            <a:xfrm>
              <a:off x="274320" y="1897755"/>
              <a:ext cx="2667000" cy="1524000"/>
            </a:xfrm>
            <a:prstGeom prst="rect">
              <a:avLst/>
            </a:prstGeom>
            <a:ln>
              <a:noFill/>
            </a:ln>
          </p:spPr>
        </p:pic>
        <p:pic>
          <p:nvPicPr>
            <p:cNvPr id="16" name="图片 15">
              <a:extLst>
                <a:ext uri="{FF2B5EF4-FFF2-40B4-BE49-F238E27FC236}">
                  <a16:creationId xmlns:a16="http://schemas.microsoft.com/office/drawing/2014/main" xmlns="" id="{F6268B10-C85A-0141-BC05-C9837A34BA3E}"/>
                </a:ext>
              </a:extLst>
            </p:cNvPr>
            <p:cNvPicPr>
              <a:picLocks noChangeAspect="1"/>
            </p:cNvPicPr>
            <p:nvPr/>
          </p:nvPicPr>
          <p:blipFill>
            <a:blip r:embed="rId8"/>
            <a:stretch>
              <a:fillRect/>
            </a:stretch>
          </p:blipFill>
          <p:spPr>
            <a:xfrm>
              <a:off x="182879" y="1986437"/>
              <a:ext cx="2667000" cy="1524000"/>
            </a:xfrm>
            <a:prstGeom prst="rect">
              <a:avLst/>
            </a:prstGeom>
            <a:ln>
              <a:noFill/>
            </a:ln>
          </p:spPr>
        </p:pic>
      </p:grpSp>
      <p:pic>
        <p:nvPicPr>
          <p:cNvPr id="33" name="图片 32">
            <a:extLst>
              <a:ext uri="{FF2B5EF4-FFF2-40B4-BE49-F238E27FC236}">
                <a16:creationId xmlns:a16="http://schemas.microsoft.com/office/drawing/2014/main" xmlns="" id="{C87A09CA-8673-1248-A2E8-9675BFCA0322}"/>
              </a:ext>
            </a:extLst>
          </p:cNvPr>
          <p:cNvPicPr>
            <a:picLocks noChangeAspect="1"/>
          </p:cNvPicPr>
          <p:nvPr/>
        </p:nvPicPr>
        <p:blipFill>
          <a:blip r:embed="rId9"/>
          <a:stretch>
            <a:fillRect/>
          </a:stretch>
        </p:blipFill>
        <p:spPr>
          <a:xfrm>
            <a:off x="3452942" y="2343829"/>
            <a:ext cx="2667000" cy="1524000"/>
          </a:xfrm>
          <a:prstGeom prst="rect">
            <a:avLst/>
          </a:prstGeom>
        </p:spPr>
      </p:pic>
      <p:pic>
        <p:nvPicPr>
          <p:cNvPr id="35" name="图片 34">
            <a:extLst>
              <a:ext uri="{FF2B5EF4-FFF2-40B4-BE49-F238E27FC236}">
                <a16:creationId xmlns:a16="http://schemas.microsoft.com/office/drawing/2014/main" xmlns="" id="{39E81C55-F8CC-5A41-BF74-EADF46A02B08}"/>
              </a:ext>
            </a:extLst>
          </p:cNvPr>
          <p:cNvPicPr>
            <a:picLocks noChangeAspect="1"/>
          </p:cNvPicPr>
          <p:nvPr/>
        </p:nvPicPr>
        <p:blipFill>
          <a:blip r:embed="rId10"/>
          <a:stretch>
            <a:fillRect/>
          </a:stretch>
        </p:blipFill>
        <p:spPr>
          <a:xfrm>
            <a:off x="6358743" y="2343829"/>
            <a:ext cx="2667000" cy="1524000"/>
          </a:xfrm>
          <a:prstGeom prst="rect">
            <a:avLst/>
          </a:prstGeom>
        </p:spPr>
      </p:pic>
      <p:sp>
        <p:nvSpPr>
          <p:cNvPr id="36" name="文本框 35">
            <a:extLst>
              <a:ext uri="{FF2B5EF4-FFF2-40B4-BE49-F238E27FC236}">
                <a16:creationId xmlns:a16="http://schemas.microsoft.com/office/drawing/2014/main" xmlns="" id="{0509F909-35B0-3A4A-B11D-FE36F7F80296}"/>
              </a:ext>
            </a:extLst>
          </p:cNvPr>
          <p:cNvSpPr txBox="1"/>
          <p:nvPr/>
        </p:nvSpPr>
        <p:spPr>
          <a:xfrm>
            <a:off x="993694" y="1459614"/>
            <a:ext cx="7707623" cy="461665"/>
          </a:xfrm>
          <a:prstGeom prst="rect">
            <a:avLst/>
          </a:prstGeom>
          <a:noFill/>
        </p:spPr>
        <p:txBody>
          <a:bodyPr wrap="none" rtlCol="0">
            <a:spAutoFit/>
          </a:bodyPr>
          <a:lstStyle/>
          <a:p>
            <a:r>
              <a:rPr kumimoji="1" lang="en-US" altLang="zh-CN" sz="2400" dirty="0"/>
              <a:t>Input</a:t>
            </a:r>
            <a:r>
              <a:rPr kumimoji="1" lang="zh-CN" altLang="en-US" sz="2400" dirty="0"/>
              <a:t> </a:t>
            </a:r>
            <a:r>
              <a:rPr kumimoji="1" lang="en-US" altLang="zh-CN" sz="2400" dirty="0"/>
              <a:t>Image</a:t>
            </a:r>
            <a:r>
              <a:rPr kumimoji="1" lang="zh-CN" altLang="en-US" sz="2400" dirty="0"/>
              <a:t>                      </a:t>
            </a:r>
            <a:r>
              <a:rPr kumimoji="1" lang="en-US" altLang="zh-CN" sz="2400" dirty="0"/>
              <a:t>Our</a:t>
            </a:r>
            <a:r>
              <a:rPr kumimoji="1" lang="zh-CN" altLang="en-US" sz="2400" dirty="0"/>
              <a:t> </a:t>
            </a:r>
            <a:r>
              <a:rPr kumimoji="1" lang="en-US" altLang="zh-CN" sz="2400" dirty="0"/>
              <a:t>Result</a:t>
            </a:r>
            <a:r>
              <a:rPr kumimoji="1" lang="zh-CN" altLang="en-US" sz="2400" dirty="0"/>
              <a:t>                      </a:t>
            </a:r>
            <a:r>
              <a:rPr kumimoji="1" lang="en-US" altLang="zh-CN" sz="2400" dirty="0"/>
              <a:t>Ground</a:t>
            </a:r>
            <a:r>
              <a:rPr kumimoji="1" lang="zh-CN" altLang="en-US" sz="2400" dirty="0"/>
              <a:t> </a:t>
            </a:r>
            <a:r>
              <a:rPr kumimoji="1" lang="en-US" altLang="zh-CN" sz="2400" dirty="0"/>
              <a:t>Truth</a:t>
            </a:r>
            <a:endParaRPr kumimoji="1" lang="zh-CN" altLang="en-US" sz="2400" dirty="0"/>
          </a:p>
        </p:txBody>
      </p:sp>
    </p:spTree>
    <p:extLst>
      <p:ext uri="{BB962C8B-B14F-4D97-AF65-F5344CB8AC3E}">
        <p14:creationId xmlns:p14="http://schemas.microsoft.com/office/powerpoint/2010/main" val="3969220266"/>
      </p:ext>
    </p:extLst>
  </p:cSld>
  <p:clrMapOvr>
    <a:masterClrMapping/>
  </p:clrMapOvr>
  <mc:AlternateContent xmlns:mc="http://schemas.openxmlformats.org/markup-compatibility/2006" xmlns:p14="http://schemas.microsoft.com/office/powerpoint/2010/main">
    <mc:Choice Requires="p14">
      <p:transition spd="slow" p14:dur="2000" advTm="4000"/>
    </mc:Choice>
    <mc:Fallback xmlns="">
      <p:transition spd="slow" advTm="400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4A36AD85-6B81-344B-9FF2-CE9149765622}"/>
              </a:ext>
            </a:extLst>
          </p:cNvPr>
          <p:cNvSpPr txBox="1">
            <a:spLocks/>
          </p:cNvSpPr>
          <p:nvPr/>
        </p:nvSpPr>
        <p:spPr>
          <a:xfrm>
            <a:off x="182879" y="45720"/>
            <a:ext cx="9329255"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Application – Detect and Recognize Powders on Human</a:t>
            </a:r>
            <a:endParaRPr kumimoji="1" lang="zh-CN" altLang="en-US" sz="3000" dirty="0"/>
          </a:p>
        </p:txBody>
      </p:sp>
      <p:pic>
        <p:nvPicPr>
          <p:cNvPr id="15" name="内容占位符 4">
            <a:extLst>
              <a:ext uri="{FF2B5EF4-FFF2-40B4-BE49-F238E27FC236}">
                <a16:creationId xmlns:a16="http://schemas.microsoft.com/office/drawing/2014/main" xmlns="" id="{5C6CE23E-7224-C349-9157-2D80039C9F2E}"/>
              </a:ext>
            </a:extLst>
          </p:cNvPr>
          <p:cNvPicPr>
            <a:picLocks noGrp="1" noChangeAspect="1"/>
          </p:cNvPicPr>
          <p:nvPr>
            <p:ph idx="1"/>
          </p:nvPr>
        </p:nvPicPr>
        <p:blipFill>
          <a:blip r:embed="rId3"/>
          <a:stretch>
            <a:fillRect/>
          </a:stretch>
        </p:blipFill>
        <p:spPr>
          <a:xfrm>
            <a:off x="262391" y="3010858"/>
            <a:ext cx="2667000" cy="1524000"/>
          </a:xfrm>
        </p:spPr>
      </p:pic>
      <p:pic>
        <p:nvPicPr>
          <p:cNvPr id="18" name="图片 17">
            <a:extLst>
              <a:ext uri="{FF2B5EF4-FFF2-40B4-BE49-F238E27FC236}">
                <a16:creationId xmlns:a16="http://schemas.microsoft.com/office/drawing/2014/main" xmlns="" id="{A8794F1B-D37C-BC41-943A-D7FA3C36AFB4}"/>
              </a:ext>
            </a:extLst>
          </p:cNvPr>
          <p:cNvPicPr>
            <a:picLocks noChangeAspect="1"/>
          </p:cNvPicPr>
          <p:nvPr/>
        </p:nvPicPr>
        <p:blipFill>
          <a:blip r:embed="rId4"/>
          <a:stretch>
            <a:fillRect/>
          </a:stretch>
        </p:blipFill>
        <p:spPr>
          <a:xfrm>
            <a:off x="6255219" y="3010858"/>
            <a:ext cx="2667000" cy="1524000"/>
          </a:xfrm>
          <a:prstGeom prst="rect">
            <a:avLst/>
          </a:prstGeom>
        </p:spPr>
      </p:pic>
      <p:pic>
        <p:nvPicPr>
          <p:cNvPr id="19" name="图片 18">
            <a:extLst>
              <a:ext uri="{FF2B5EF4-FFF2-40B4-BE49-F238E27FC236}">
                <a16:creationId xmlns:a16="http://schemas.microsoft.com/office/drawing/2014/main" xmlns="" id="{527C3E43-14BE-FF4C-A2E9-D6F0098366E7}"/>
              </a:ext>
            </a:extLst>
          </p:cNvPr>
          <p:cNvPicPr>
            <a:picLocks noChangeAspect="1"/>
          </p:cNvPicPr>
          <p:nvPr/>
        </p:nvPicPr>
        <p:blipFill>
          <a:blip r:embed="rId5"/>
          <a:stretch>
            <a:fillRect/>
          </a:stretch>
        </p:blipFill>
        <p:spPr>
          <a:xfrm>
            <a:off x="3258805" y="3010858"/>
            <a:ext cx="2667000" cy="1524000"/>
          </a:xfrm>
          <a:prstGeom prst="rect">
            <a:avLst/>
          </a:prstGeom>
        </p:spPr>
      </p:pic>
      <p:pic>
        <p:nvPicPr>
          <p:cNvPr id="20" name="图片 19">
            <a:extLst>
              <a:ext uri="{FF2B5EF4-FFF2-40B4-BE49-F238E27FC236}">
                <a16:creationId xmlns:a16="http://schemas.microsoft.com/office/drawing/2014/main" xmlns="" id="{E99E3ECB-E18D-4143-84BF-71989F509CAD}"/>
              </a:ext>
            </a:extLst>
          </p:cNvPr>
          <p:cNvPicPr>
            <a:picLocks noChangeAspect="1"/>
          </p:cNvPicPr>
          <p:nvPr/>
        </p:nvPicPr>
        <p:blipFill>
          <a:blip r:embed="rId6"/>
          <a:stretch>
            <a:fillRect/>
          </a:stretch>
        </p:blipFill>
        <p:spPr>
          <a:xfrm>
            <a:off x="262391" y="1271557"/>
            <a:ext cx="2667000" cy="1524000"/>
          </a:xfrm>
          <a:prstGeom prst="rect">
            <a:avLst/>
          </a:prstGeom>
        </p:spPr>
      </p:pic>
      <p:pic>
        <p:nvPicPr>
          <p:cNvPr id="21" name="图片 20">
            <a:extLst>
              <a:ext uri="{FF2B5EF4-FFF2-40B4-BE49-F238E27FC236}">
                <a16:creationId xmlns:a16="http://schemas.microsoft.com/office/drawing/2014/main" xmlns="" id="{29220590-EEFF-F341-AE60-EE90C4548FE2}"/>
              </a:ext>
            </a:extLst>
          </p:cNvPr>
          <p:cNvPicPr>
            <a:picLocks noChangeAspect="1"/>
          </p:cNvPicPr>
          <p:nvPr/>
        </p:nvPicPr>
        <p:blipFill>
          <a:blip r:embed="rId7"/>
          <a:stretch>
            <a:fillRect/>
          </a:stretch>
        </p:blipFill>
        <p:spPr>
          <a:xfrm>
            <a:off x="6255219" y="1271557"/>
            <a:ext cx="2667000" cy="1524000"/>
          </a:xfrm>
          <a:prstGeom prst="rect">
            <a:avLst/>
          </a:prstGeom>
        </p:spPr>
      </p:pic>
      <p:pic>
        <p:nvPicPr>
          <p:cNvPr id="22" name="图片 21">
            <a:extLst>
              <a:ext uri="{FF2B5EF4-FFF2-40B4-BE49-F238E27FC236}">
                <a16:creationId xmlns:a16="http://schemas.microsoft.com/office/drawing/2014/main" xmlns="" id="{7C7F2A33-47B5-454C-9E7A-225850765F4A}"/>
              </a:ext>
            </a:extLst>
          </p:cNvPr>
          <p:cNvPicPr>
            <a:picLocks noChangeAspect="1"/>
          </p:cNvPicPr>
          <p:nvPr/>
        </p:nvPicPr>
        <p:blipFill>
          <a:blip r:embed="rId8"/>
          <a:stretch>
            <a:fillRect/>
          </a:stretch>
        </p:blipFill>
        <p:spPr>
          <a:xfrm>
            <a:off x="3258805" y="1271557"/>
            <a:ext cx="2667000" cy="1524000"/>
          </a:xfrm>
          <a:prstGeom prst="rect">
            <a:avLst/>
          </a:prstGeom>
        </p:spPr>
      </p:pic>
    </p:spTree>
    <p:extLst>
      <p:ext uri="{BB962C8B-B14F-4D97-AF65-F5344CB8AC3E}">
        <p14:creationId xmlns:p14="http://schemas.microsoft.com/office/powerpoint/2010/main" val="667804682"/>
      </p:ext>
    </p:extLst>
  </p:cSld>
  <p:clrMapOvr>
    <a:masterClrMapping/>
  </p:clrMapOvr>
  <mc:AlternateContent xmlns:mc="http://schemas.openxmlformats.org/markup-compatibility/2006" xmlns:p14="http://schemas.microsoft.com/office/powerpoint/2010/main">
    <mc:Choice Requires="p14">
      <p:transition spd="slow" p14:dur="2000" advTm="16000"/>
    </mc:Choice>
    <mc:Fallback xmlns="">
      <p:transition spd="slow" advTm="1600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D27B646-FAE5-DD4D-9D37-D9B3459C7F8C}"/>
              </a:ext>
            </a:extLst>
          </p:cNvPr>
          <p:cNvSpPr>
            <a:spLocks noGrp="1"/>
          </p:cNvSpPr>
          <p:nvPr>
            <p:ph type="ctrTitle"/>
          </p:nvPr>
        </p:nvSpPr>
        <p:spPr>
          <a:xfrm>
            <a:off x="411480" y="847498"/>
            <a:ext cx="8332470" cy="657898"/>
          </a:xfrm>
        </p:spPr>
        <p:txBody>
          <a:bodyPr>
            <a:noAutofit/>
          </a:bodyPr>
          <a:lstStyle/>
          <a:p>
            <a:r>
              <a:rPr kumimoji="1" lang="en-US" altLang="zh-CN" sz="6400" dirty="0"/>
              <a:t>Thank You!</a:t>
            </a:r>
            <a:endParaRPr kumimoji="1" lang="zh-CN" altLang="en-US" sz="6400" dirty="0"/>
          </a:p>
        </p:txBody>
      </p:sp>
      <p:pic>
        <p:nvPicPr>
          <p:cNvPr id="4" name="图片 3">
            <a:extLst>
              <a:ext uri="{FF2B5EF4-FFF2-40B4-BE49-F238E27FC236}">
                <a16:creationId xmlns:a16="http://schemas.microsoft.com/office/drawing/2014/main" xmlns="" id="{FC02703A-1529-944A-902B-0E7C6F5500D7}"/>
              </a:ext>
            </a:extLst>
          </p:cNvPr>
          <p:cNvPicPr>
            <a:picLocks noChangeAspect="1"/>
          </p:cNvPicPr>
          <p:nvPr/>
        </p:nvPicPr>
        <p:blipFill>
          <a:blip r:embed="rId3"/>
          <a:stretch>
            <a:fillRect/>
          </a:stretch>
        </p:blipFill>
        <p:spPr>
          <a:xfrm>
            <a:off x="571500" y="3769045"/>
            <a:ext cx="1335403" cy="1335403"/>
          </a:xfrm>
          <a:prstGeom prst="rect">
            <a:avLst/>
          </a:prstGeom>
        </p:spPr>
      </p:pic>
      <p:pic>
        <p:nvPicPr>
          <p:cNvPr id="5" name="图片 4">
            <a:extLst>
              <a:ext uri="{FF2B5EF4-FFF2-40B4-BE49-F238E27FC236}">
                <a16:creationId xmlns:a16="http://schemas.microsoft.com/office/drawing/2014/main" xmlns="" id="{D35DAEFA-0273-784A-81D9-0700D1041428}"/>
              </a:ext>
            </a:extLst>
          </p:cNvPr>
          <p:cNvPicPr>
            <a:picLocks noChangeAspect="1"/>
          </p:cNvPicPr>
          <p:nvPr/>
        </p:nvPicPr>
        <p:blipFill>
          <a:blip r:embed="rId4"/>
          <a:stretch>
            <a:fillRect/>
          </a:stretch>
        </p:blipFill>
        <p:spPr>
          <a:xfrm>
            <a:off x="4972050" y="4027970"/>
            <a:ext cx="3600450" cy="817552"/>
          </a:xfrm>
          <a:prstGeom prst="rect">
            <a:avLst/>
          </a:prstGeom>
        </p:spPr>
      </p:pic>
      <p:pic>
        <p:nvPicPr>
          <p:cNvPr id="6" name="图片 5">
            <a:extLst>
              <a:ext uri="{FF2B5EF4-FFF2-40B4-BE49-F238E27FC236}">
                <a16:creationId xmlns:a16="http://schemas.microsoft.com/office/drawing/2014/main" xmlns="" id="{FA25D032-4925-444D-A480-4D4708478EB6}"/>
              </a:ext>
            </a:extLst>
          </p:cNvPr>
          <p:cNvPicPr>
            <a:picLocks noChangeAspect="1"/>
          </p:cNvPicPr>
          <p:nvPr/>
        </p:nvPicPr>
        <p:blipFill>
          <a:blip r:embed="rId5"/>
          <a:stretch>
            <a:fillRect/>
          </a:stretch>
        </p:blipFill>
        <p:spPr>
          <a:xfrm>
            <a:off x="2021203" y="4017017"/>
            <a:ext cx="3421360" cy="839458"/>
          </a:xfrm>
          <a:prstGeom prst="rect">
            <a:avLst/>
          </a:prstGeom>
        </p:spPr>
      </p:pic>
      <p:sp>
        <p:nvSpPr>
          <p:cNvPr id="7" name="文本框 6">
            <a:extLst>
              <a:ext uri="{FF2B5EF4-FFF2-40B4-BE49-F238E27FC236}">
                <a16:creationId xmlns:a16="http://schemas.microsoft.com/office/drawing/2014/main" xmlns="" id="{BBA8644E-0BAD-C142-B002-F8A376613134}"/>
              </a:ext>
            </a:extLst>
          </p:cNvPr>
          <p:cNvSpPr txBox="1"/>
          <p:nvPr/>
        </p:nvSpPr>
        <p:spPr>
          <a:xfrm>
            <a:off x="2805954" y="1427237"/>
            <a:ext cx="3562194" cy="1077218"/>
          </a:xfrm>
          <a:prstGeom prst="rect">
            <a:avLst/>
          </a:prstGeom>
          <a:noFill/>
        </p:spPr>
        <p:txBody>
          <a:bodyPr wrap="none" rtlCol="0">
            <a:spAutoFit/>
          </a:bodyPr>
          <a:lstStyle/>
          <a:p>
            <a:pPr algn="ctr"/>
            <a:r>
              <a:rPr kumimoji="1" lang="en-US" altLang="zh-CN" sz="3200" b="1" dirty="0"/>
              <a:t>Poster </a:t>
            </a:r>
            <a:r>
              <a:rPr kumimoji="1" lang="en-US" altLang="zh-CN" sz="3200" b="1" dirty="0">
                <a:solidFill>
                  <a:srgbClr val="FF0000"/>
                </a:solidFill>
              </a:rPr>
              <a:t>D80</a:t>
            </a:r>
          </a:p>
          <a:p>
            <a:pPr algn="ctr"/>
            <a:r>
              <a:rPr kumimoji="1" lang="en-US" altLang="zh-CN" sz="3200" b="1" dirty="0" err="1"/>
              <a:t>imaging.cs.cmu.edu</a:t>
            </a:r>
            <a:endParaRPr kumimoji="1" lang="zh-CN" altLang="en-US" sz="3200" b="1" dirty="0"/>
          </a:p>
        </p:txBody>
      </p:sp>
      <p:sp>
        <p:nvSpPr>
          <p:cNvPr id="3" name="副标题 2">
            <a:extLst>
              <a:ext uri="{FF2B5EF4-FFF2-40B4-BE49-F238E27FC236}">
                <a16:creationId xmlns:a16="http://schemas.microsoft.com/office/drawing/2014/main" xmlns="" id="{CD9D026B-9BC8-FE4B-8EBE-98ACBE363E38}"/>
              </a:ext>
            </a:extLst>
          </p:cNvPr>
          <p:cNvSpPr>
            <a:spLocks noGrp="1"/>
          </p:cNvSpPr>
          <p:nvPr>
            <p:ph type="subTitle" idx="1"/>
          </p:nvPr>
        </p:nvSpPr>
        <p:spPr>
          <a:xfrm>
            <a:off x="-194310" y="2571749"/>
            <a:ext cx="9532620" cy="1727445"/>
          </a:xfrm>
        </p:spPr>
        <p:txBody>
          <a:bodyPr>
            <a:noAutofit/>
          </a:bodyPr>
          <a:lstStyle/>
          <a:p>
            <a:r>
              <a:rPr kumimoji="1" lang="en-US" altLang="zh-CN" sz="2400" dirty="0"/>
              <a:t>Multispectral Imaging for Fine-Grained Recognition of Powders</a:t>
            </a:r>
          </a:p>
          <a:p>
            <a:r>
              <a:rPr kumimoji="1" lang="en-US" altLang="zh-CN" sz="2400" dirty="0"/>
              <a:t>on Complex Backgrounds</a:t>
            </a:r>
          </a:p>
          <a:p>
            <a:r>
              <a:rPr kumimoji="1" lang="en-US" altLang="zh-CN" sz="2400" dirty="0" err="1"/>
              <a:t>Tiancheng</a:t>
            </a:r>
            <a:r>
              <a:rPr kumimoji="1" lang="en-US" altLang="zh-CN" sz="2400" dirty="0"/>
              <a:t> </a:t>
            </a:r>
            <a:r>
              <a:rPr kumimoji="1" lang="en-US" altLang="zh-CN" sz="2400" dirty="0" err="1"/>
              <a:t>Zhi</a:t>
            </a:r>
            <a:r>
              <a:rPr kumimoji="1" lang="en-US" altLang="zh-CN" sz="2400" dirty="0"/>
              <a:t>, Bernardo R. Pires, Martial Hebert, </a:t>
            </a:r>
            <a:r>
              <a:rPr kumimoji="1" lang="en-US" altLang="zh-CN" sz="2400" dirty="0" err="1"/>
              <a:t>Srinivasa</a:t>
            </a:r>
            <a:r>
              <a:rPr kumimoji="1" lang="en-US" altLang="zh-CN" sz="2400" dirty="0"/>
              <a:t> G. Narasimhan</a:t>
            </a:r>
          </a:p>
        </p:txBody>
      </p:sp>
    </p:spTree>
    <p:extLst>
      <p:ext uri="{BB962C8B-B14F-4D97-AF65-F5344CB8AC3E}">
        <p14:creationId xmlns:p14="http://schemas.microsoft.com/office/powerpoint/2010/main" val="4048347811"/>
      </p:ext>
    </p:extLst>
  </p:cSld>
  <p:clrMapOvr>
    <a:masterClrMapping/>
  </p:clrMapOvr>
  <mc:AlternateContent xmlns:mc="http://schemas.openxmlformats.org/markup-compatibility/2006" xmlns:p14="http://schemas.microsoft.com/office/powerpoint/2010/main">
    <mc:Choice Requires="p14">
      <p:transition spd="slow" p14:dur="2000" advTm="1000"/>
    </mc:Choice>
    <mc:Fallback xmlns="">
      <p:transition spd="slow" advTm="100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xmlns="" id="{33BAF9B9-32B2-D641-BB21-8FD7B3BC56D6}"/>
              </a:ext>
            </a:extLst>
          </p:cNvPr>
          <p:cNvSpPr txBox="1">
            <a:spLocks/>
          </p:cNvSpPr>
          <p:nvPr/>
        </p:nvSpPr>
        <p:spPr>
          <a:xfrm>
            <a:off x="182880" y="4572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Challenge #1 – Lack Useful Information </a:t>
            </a:r>
            <a:endParaRPr kumimoji="1" lang="zh-CN" altLang="en-US" sz="3000" dirty="0"/>
          </a:p>
        </p:txBody>
      </p:sp>
      <p:sp>
        <p:nvSpPr>
          <p:cNvPr id="23" name="文本框 22">
            <a:extLst>
              <a:ext uri="{FF2B5EF4-FFF2-40B4-BE49-F238E27FC236}">
                <a16:creationId xmlns:a16="http://schemas.microsoft.com/office/drawing/2014/main" xmlns="" id="{1C3DAA89-CDFB-9944-9EB8-2483046A583C}"/>
              </a:ext>
            </a:extLst>
          </p:cNvPr>
          <p:cNvSpPr txBox="1"/>
          <p:nvPr/>
        </p:nvSpPr>
        <p:spPr>
          <a:xfrm>
            <a:off x="2100302" y="805117"/>
            <a:ext cx="950901" cy="461665"/>
          </a:xfrm>
          <a:prstGeom prst="rect">
            <a:avLst/>
          </a:prstGeom>
          <a:noFill/>
        </p:spPr>
        <p:txBody>
          <a:bodyPr wrap="none" rtlCol="0">
            <a:spAutoFit/>
          </a:bodyPr>
          <a:lstStyle/>
          <a:p>
            <a:r>
              <a:rPr kumimoji="1" lang="en-US" altLang="zh-CN" sz="2400" dirty="0"/>
              <a:t>Shape</a:t>
            </a:r>
            <a:endParaRPr kumimoji="1" lang="zh-CN" altLang="en-US" sz="2400" dirty="0"/>
          </a:p>
        </p:txBody>
      </p:sp>
      <p:sp>
        <p:nvSpPr>
          <p:cNvPr id="24" name="文本框 23">
            <a:extLst>
              <a:ext uri="{FF2B5EF4-FFF2-40B4-BE49-F238E27FC236}">
                <a16:creationId xmlns:a16="http://schemas.microsoft.com/office/drawing/2014/main" xmlns="" id="{F3460A9C-6CBA-0943-8B7B-2AED2126B013}"/>
              </a:ext>
            </a:extLst>
          </p:cNvPr>
          <p:cNvSpPr txBox="1"/>
          <p:nvPr/>
        </p:nvSpPr>
        <p:spPr>
          <a:xfrm>
            <a:off x="3249385" y="805117"/>
            <a:ext cx="1154098" cy="461665"/>
          </a:xfrm>
          <a:prstGeom prst="rect">
            <a:avLst/>
          </a:prstGeom>
          <a:noFill/>
        </p:spPr>
        <p:txBody>
          <a:bodyPr wrap="none" rtlCol="0">
            <a:spAutoFit/>
          </a:bodyPr>
          <a:lstStyle/>
          <a:p>
            <a:r>
              <a:rPr kumimoji="1" lang="en-US" altLang="zh-CN" sz="2400" dirty="0"/>
              <a:t>Context</a:t>
            </a:r>
            <a:endParaRPr kumimoji="1" lang="zh-CN" altLang="en-US" sz="2400" dirty="0"/>
          </a:p>
        </p:txBody>
      </p:sp>
      <p:sp>
        <p:nvSpPr>
          <p:cNvPr id="25" name="文本框 24">
            <a:extLst>
              <a:ext uri="{FF2B5EF4-FFF2-40B4-BE49-F238E27FC236}">
                <a16:creationId xmlns:a16="http://schemas.microsoft.com/office/drawing/2014/main" xmlns="" id="{832CC5D0-CBDF-8444-BD37-E3DA3E0F35C2}"/>
              </a:ext>
            </a:extLst>
          </p:cNvPr>
          <p:cNvSpPr txBox="1"/>
          <p:nvPr/>
        </p:nvSpPr>
        <p:spPr>
          <a:xfrm>
            <a:off x="4721290" y="805117"/>
            <a:ext cx="1112869" cy="461665"/>
          </a:xfrm>
          <a:prstGeom prst="rect">
            <a:avLst/>
          </a:prstGeom>
          <a:noFill/>
        </p:spPr>
        <p:txBody>
          <a:bodyPr wrap="none" rtlCol="0">
            <a:spAutoFit/>
          </a:bodyPr>
          <a:lstStyle/>
          <a:p>
            <a:r>
              <a:rPr kumimoji="1" lang="en-US" altLang="zh-CN" sz="2400" dirty="0"/>
              <a:t>Texture</a:t>
            </a:r>
            <a:endParaRPr kumimoji="1" lang="zh-CN" altLang="en-US" sz="2400" dirty="0"/>
          </a:p>
        </p:txBody>
      </p:sp>
      <p:sp>
        <p:nvSpPr>
          <p:cNvPr id="26" name="文本框 25">
            <a:extLst>
              <a:ext uri="{FF2B5EF4-FFF2-40B4-BE49-F238E27FC236}">
                <a16:creationId xmlns:a16="http://schemas.microsoft.com/office/drawing/2014/main" xmlns="" id="{9DCA9EC8-170A-4A42-8FEA-DC49253F25FD}"/>
              </a:ext>
            </a:extLst>
          </p:cNvPr>
          <p:cNvSpPr txBox="1"/>
          <p:nvPr/>
        </p:nvSpPr>
        <p:spPr>
          <a:xfrm>
            <a:off x="6151116" y="805117"/>
            <a:ext cx="849913" cy="461665"/>
          </a:xfrm>
          <a:prstGeom prst="rect">
            <a:avLst/>
          </a:prstGeom>
          <a:noFill/>
        </p:spPr>
        <p:txBody>
          <a:bodyPr wrap="none" rtlCol="0">
            <a:spAutoFit/>
          </a:bodyPr>
          <a:lstStyle/>
          <a:p>
            <a:r>
              <a:rPr kumimoji="1" lang="en-US" altLang="zh-CN" sz="2400" dirty="0"/>
              <a:t>Color</a:t>
            </a:r>
            <a:endParaRPr kumimoji="1" lang="zh-CN" altLang="en-US" sz="2400" dirty="0"/>
          </a:p>
        </p:txBody>
      </p:sp>
      <p:pic>
        <p:nvPicPr>
          <p:cNvPr id="27" name="图片 26">
            <a:extLst>
              <a:ext uri="{FF2B5EF4-FFF2-40B4-BE49-F238E27FC236}">
                <a16:creationId xmlns:a16="http://schemas.microsoft.com/office/drawing/2014/main" xmlns="" id="{97B508B1-BA47-FE47-AAE5-54BFDB97038E}"/>
              </a:ext>
            </a:extLst>
          </p:cNvPr>
          <p:cNvPicPr>
            <a:picLocks noChangeAspect="1"/>
          </p:cNvPicPr>
          <p:nvPr/>
        </p:nvPicPr>
        <p:blipFill>
          <a:blip r:embed="rId4"/>
          <a:stretch>
            <a:fillRect/>
          </a:stretch>
        </p:blipFill>
        <p:spPr>
          <a:xfrm>
            <a:off x="0" y="3243262"/>
            <a:ext cx="1905000" cy="1905000"/>
          </a:xfrm>
          <a:prstGeom prst="rect">
            <a:avLst/>
          </a:prstGeom>
        </p:spPr>
      </p:pic>
      <p:pic>
        <p:nvPicPr>
          <p:cNvPr id="28" name="图片 27">
            <a:extLst>
              <a:ext uri="{FF2B5EF4-FFF2-40B4-BE49-F238E27FC236}">
                <a16:creationId xmlns:a16="http://schemas.microsoft.com/office/drawing/2014/main" xmlns="" id="{D3B523FF-33A6-5245-A733-CE811413AB17}"/>
              </a:ext>
            </a:extLst>
          </p:cNvPr>
          <p:cNvPicPr>
            <a:picLocks noChangeAspect="1"/>
          </p:cNvPicPr>
          <p:nvPr/>
        </p:nvPicPr>
        <p:blipFill>
          <a:blip r:embed="rId5"/>
          <a:stretch>
            <a:fillRect/>
          </a:stretch>
        </p:blipFill>
        <p:spPr>
          <a:xfrm>
            <a:off x="0" y="1038900"/>
            <a:ext cx="1905000" cy="1905000"/>
          </a:xfrm>
          <a:prstGeom prst="rect">
            <a:avLst/>
          </a:prstGeom>
        </p:spPr>
      </p:pic>
      <p:pic>
        <p:nvPicPr>
          <p:cNvPr id="29" name="图片 28">
            <a:extLst>
              <a:ext uri="{FF2B5EF4-FFF2-40B4-BE49-F238E27FC236}">
                <a16:creationId xmlns:a16="http://schemas.microsoft.com/office/drawing/2014/main" xmlns="" id="{1E7D3065-BB26-4D40-8B0F-8FEDB1545EC9}"/>
              </a:ext>
            </a:extLst>
          </p:cNvPr>
          <p:cNvPicPr>
            <a:picLocks noChangeAspect="1"/>
          </p:cNvPicPr>
          <p:nvPr/>
        </p:nvPicPr>
        <p:blipFill>
          <a:blip r:embed="rId6"/>
          <a:stretch>
            <a:fillRect/>
          </a:stretch>
        </p:blipFill>
        <p:spPr>
          <a:xfrm>
            <a:off x="7239000" y="3243262"/>
            <a:ext cx="1905000" cy="1905000"/>
          </a:xfrm>
          <a:prstGeom prst="rect">
            <a:avLst/>
          </a:prstGeom>
        </p:spPr>
      </p:pic>
      <p:pic>
        <p:nvPicPr>
          <p:cNvPr id="30" name="图片 29">
            <a:extLst>
              <a:ext uri="{FF2B5EF4-FFF2-40B4-BE49-F238E27FC236}">
                <a16:creationId xmlns:a16="http://schemas.microsoft.com/office/drawing/2014/main" xmlns="" id="{F2928E09-1BEB-A14B-93B0-03FA1D66CE16}"/>
              </a:ext>
            </a:extLst>
          </p:cNvPr>
          <p:cNvPicPr>
            <a:picLocks noChangeAspect="1"/>
          </p:cNvPicPr>
          <p:nvPr/>
        </p:nvPicPr>
        <p:blipFill>
          <a:blip r:embed="rId7"/>
          <a:stretch>
            <a:fillRect/>
          </a:stretch>
        </p:blipFill>
        <p:spPr>
          <a:xfrm>
            <a:off x="7239000" y="1016596"/>
            <a:ext cx="1905000" cy="1905000"/>
          </a:xfrm>
          <a:prstGeom prst="rect">
            <a:avLst/>
          </a:prstGeom>
        </p:spPr>
      </p:pic>
      <p:pic>
        <p:nvPicPr>
          <p:cNvPr id="31" name="图片 30">
            <a:extLst>
              <a:ext uri="{FF2B5EF4-FFF2-40B4-BE49-F238E27FC236}">
                <a16:creationId xmlns:a16="http://schemas.microsoft.com/office/drawing/2014/main" xmlns="" id="{9924DBBA-0EBF-6C45-9BB9-C97422A9F2F5}"/>
              </a:ext>
            </a:extLst>
          </p:cNvPr>
          <p:cNvPicPr>
            <a:picLocks noChangeAspect="1"/>
          </p:cNvPicPr>
          <p:nvPr/>
        </p:nvPicPr>
        <p:blipFill>
          <a:blip r:embed="rId8"/>
          <a:stretch>
            <a:fillRect/>
          </a:stretch>
        </p:blipFill>
        <p:spPr>
          <a:xfrm>
            <a:off x="1905001" y="1297995"/>
            <a:ext cx="5334000" cy="3787140"/>
          </a:xfrm>
          <a:prstGeom prst="rect">
            <a:avLst/>
          </a:prstGeom>
        </p:spPr>
      </p:pic>
      <p:cxnSp>
        <p:nvCxnSpPr>
          <p:cNvPr id="32" name="直线箭头连接符 31">
            <a:extLst>
              <a:ext uri="{FF2B5EF4-FFF2-40B4-BE49-F238E27FC236}">
                <a16:creationId xmlns:a16="http://schemas.microsoft.com/office/drawing/2014/main" xmlns="" id="{5D1D03A9-CE8D-884B-B415-2D344A55D627}"/>
              </a:ext>
            </a:extLst>
          </p:cNvPr>
          <p:cNvCxnSpPr>
            <a:cxnSpLocks/>
          </p:cNvCxnSpPr>
          <p:nvPr/>
        </p:nvCxnSpPr>
        <p:spPr>
          <a:xfrm>
            <a:off x="1398444" y="2207941"/>
            <a:ext cx="1106217" cy="103532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xmlns="" id="{0F3B7FFE-B578-5445-A7F2-EF778496AF17}"/>
              </a:ext>
            </a:extLst>
          </p:cNvPr>
          <p:cNvCxnSpPr>
            <a:cxnSpLocks/>
          </p:cNvCxnSpPr>
          <p:nvPr/>
        </p:nvCxnSpPr>
        <p:spPr>
          <a:xfrm flipV="1">
            <a:off x="1398444" y="4396912"/>
            <a:ext cx="894182" cy="5386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直线箭头连接符 33">
            <a:extLst>
              <a:ext uri="{FF2B5EF4-FFF2-40B4-BE49-F238E27FC236}">
                <a16:creationId xmlns:a16="http://schemas.microsoft.com/office/drawing/2014/main" xmlns="" id="{705D860B-CED7-BF47-A720-2714060BC70F}"/>
              </a:ext>
            </a:extLst>
          </p:cNvPr>
          <p:cNvCxnSpPr>
            <a:cxnSpLocks/>
          </p:cNvCxnSpPr>
          <p:nvPr/>
        </p:nvCxnSpPr>
        <p:spPr>
          <a:xfrm flipH="1" flipV="1">
            <a:off x="5459896" y="2067339"/>
            <a:ext cx="1933363" cy="140603"/>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线箭头连接符 34">
            <a:extLst>
              <a:ext uri="{FF2B5EF4-FFF2-40B4-BE49-F238E27FC236}">
                <a16:creationId xmlns:a16="http://schemas.microsoft.com/office/drawing/2014/main" xmlns="" id="{12F3F24D-BD81-604E-9E62-B22ED4158F7D}"/>
              </a:ext>
            </a:extLst>
          </p:cNvPr>
          <p:cNvCxnSpPr>
            <a:cxnSpLocks/>
          </p:cNvCxnSpPr>
          <p:nvPr/>
        </p:nvCxnSpPr>
        <p:spPr>
          <a:xfrm flipH="1" flipV="1">
            <a:off x="6457950" y="4195762"/>
            <a:ext cx="1529200" cy="2"/>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乘 35">
            <a:extLst>
              <a:ext uri="{FF2B5EF4-FFF2-40B4-BE49-F238E27FC236}">
                <a16:creationId xmlns:a16="http://schemas.microsoft.com/office/drawing/2014/main" xmlns="" id="{E45DF359-C068-B74C-A2D5-73F0BE53A27A}"/>
              </a:ext>
            </a:extLst>
          </p:cNvPr>
          <p:cNvSpPr/>
          <p:nvPr/>
        </p:nvSpPr>
        <p:spPr>
          <a:xfrm>
            <a:off x="2175745" y="705540"/>
            <a:ext cx="685800" cy="6858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7" name="乘 36">
            <a:extLst>
              <a:ext uri="{FF2B5EF4-FFF2-40B4-BE49-F238E27FC236}">
                <a16:creationId xmlns:a16="http://schemas.microsoft.com/office/drawing/2014/main" xmlns="" id="{D39161DE-AB5A-1945-9729-87FA2D306D46}"/>
              </a:ext>
            </a:extLst>
          </p:cNvPr>
          <p:cNvSpPr/>
          <p:nvPr/>
        </p:nvSpPr>
        <p:spPr>
          <a:xfrm>
            <a:off x="3543300" y="705540"/>
            <a:ext cx="685800" cy="6858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38" name="乘 37">
            <a:extLst>
              <a:ext uri="{FF2B5EF4-FFF2-40B4-BE49-F238E27FC236}">
                <a16:creationId xmlns:a16="http://schemas.microsoft.com/office/drawing/2014/main" xmlns="" id="{E7DCDAC2-4116-7B4A-8640-7C621EB59D3C}"/>
              </a:ext>
            </a:extLst>
          </p:cNvPr>
          <p:cNvSpPr/>
          <p:nvPr/>
        </p:nvSpPr>
        <p:spPr>
          <a:xfrm>
            <a:off x="4910855" y="696467"/>
            <a:ext cx="685800" cy="685800"/>
          </a:xfrm>
          <a:prstGeom prst="mathMultiply">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013"/>
          </a:p>
        </p:txBody>
      </p:sp>
      <p:sp>
        <p:nvSpPr>
          <p:cNvPr id="20" name="文本框 19">
            <a:extLst>
              <a:ext uri="{FF2B5EF4-FFF2-40B4-BE49-F238E27FC236}">
                <a16:creationId xmlns:a16="http://schemas.microsoft.com/office/drawing/2014/main" xmlns="" id="{2264D40B-E750-1D4D-B142-2D5C6564CA8F}"/>
              </a:ext>
            </a:extLst>
          </p:cNvPr>
          <p:cNvSpPr txBox="1"/>
          <p:nvPr/>
        </p:nvSpPr>
        <p:spPr>
          <a:xfrm>
            <a:off x="173226" y="1063289"/>
            <a:ext cx="1627690" cy="477054"/>
          </a:xfrm>
          <a:prstGeom prst="rect">
            <a:avLst/>
          </a:prstGeom>
          <a:noFill/>
        </p:spPr>
        <p:txBody>
          <a:bodyPr wrap="none" rtlCol="0">
            <a:spAutoFit/>
          </a:bodyPr>
          <a:lstStyle/>
          <a:p>
            <a:pPr algn="ctr"/>
            <a:r>
              <a:rPr kumimoji="1" lang="en-US" altLang="zh-CN" sz="2400" dirty="0">
                <a:solidFill>
                  <a:schemeClr val="bg1"/>
                </a:solidFill>
              </a:rPr>
              <a:t>Cyan Toner</a:t>
            </a:r>
            <a:endParaRPr kumimoji="1" lang="zh-CN" altLang="en-US" sz="2400" dirty="0">
              <a:solidFill>
                <a:schemeClr val="bg1"/>
              </a:solidFill>
            </a:endParaRPr>
          </a:p>
        </p:txBody>
      </p:sp>
      <p:sp>
        <p:nvSpPr>
          <p:cNvPr id="21" name="文本框 20">
            <a:extLst>
              <a:ext uri="{FF2B5EF4-FFF2-40B4-BE49-F238E27FC236}">
                <a16:creationId xmlns:a16="http://schemas.microsoft.com/office/drawing/2014/main" xmlns="" id="{705A3CBD-D636-1540-9DB0-B055B3DF53ED}"/>
              </a:ext>
            </a:extLst>
          </p:cNvPr>
          <p:cNvSpPr txBox="1"/>
          <p:nvPr/>
        </p:nvSpPr>
        <p:spPr>
          <a:xfrm>
            <a:off x="57031" y="4671208"/>
            <a:ext cx="1790938" cy="477054"/>
          </a:xfrm>
          <a:prstGeom prst="rect">
            <a:avLst/>
          </a:prstGeom>
          <a:noFill/>
        </p:spPr>
        <p:txBody>
          <a:bodyPr wrap="none" rtlCol="0">
            <a:spAutoFit/>
          </a:bodyPr>
          <a:lstStyle/>
          <a:p>
            <a:pPr algn="ctr"/>
            <a:r>
              <a:rPr kumimoji="1" lang="en-US" altLang="zh-CN" sz="2400" dirty="0">
                <a:solidFill>
                  <a:schemeClr val="bg1"/>
                </a:solidFill>
              </a:rPr>
              <a:t>Coffee Mate</a:t>
            </a:r>
            <a:endParaRPr kumimoji="1" lang="zh-CN" altLang="en-US" sz="2400" dirty="0">
              <a:solidFill>
                <a:schemeClr val="bg1"/>
              </a:solidFill>
            </a:endParaRPr>
          </a:p>
        </p:txBody>
      </p:sp>
      <p:sp>
        <p:nvSpPr>
          <p:cNvPr id="22" name="文本框 21">
            <a:extLst>
              <a:ext uri="{FF2B5EF4-FFF2-40B4-BE49-F238E27FC236}">
                <a16:creationId xmlns:a16="http://schemas.microsoft.com/office/drawing/2014/main" xmlns="" id="{45F944C4-D45E-384A-BC7C-4897A03FDCB1}"/>
              </a:ext>
            </a:extLst>
          </p:cNvPr>
          <p:cNvSpPr txBox="1"/>
          <p:nvPr/>
        </p:nvSpPr>
        <p:spPr>
          <a:xfrm>
            <a:off x="7105790" y="967922"/>
            <a:ext cx="2177199" cy="830997"/>
          </a:xfrm>
          <a:prstGeom prst="rect">
            <a:avLst/>
          </a:prstGeom>
          <a:noFill/>
        </p:spPr>
        <p:txBody>
          <a:bodyPr wrap="none" rtlCol="0">
            <a:spAutoFit/>
          </a:bodyPr>
          <a:lstStyle/>
          <a:p>
            <a:pPr algn="ctr"/>
            <a:r>
              <a:rPr kumimoji="1" lang="en-US" altLang="zh-CN" sz="2400" dirty="0">
                <a:solidFill>
                  <a:schemeClr val="bg1"/>
                </a:solidFill>
              </a:rPr>
              <a:t>Chicken Bathing</a:t>
            </a:r>
          </a:p>
          <a:p>
            <a:pPr algn="ctr"/>
            <a:r>
              <a:rPr kumimoji="1" lang="en-US" altLang="zh-CN" sz="2400" dirty="0">
                <a:solidFill>
                  <a:schemeClr val="bg1"/>
                </a:solidFill>
              </a:rPr>
              <a:t>Powder</a:t>
            </a:r>
            <a:endParaRPr kumimoji="1" lang="zh-CN" altLang="en-US" sz="2400" dirty="0">
              <a:solidFill>
                <a:schemeClr val="bg1"/>
              </a:solidFill>
            </a:endParaRPr>
          </a:p>
        </p:txBody>
      </p:sp>
      <p:sp>
        <p:nvSpPr>
          <p:cNvPr id="40" name="文本框 39">
            <a:extLst>
              <a:ext uri="{FF2B5EF4-FFF2-40B4-BE49-F238E27FC236}">
                <a16:creationId xmlns:a16="http://schemas.microsoft.com/office/drawing/2014/main" xmlns="" id="{838DD85B-9BF2-8B40-BC3C-6134DA3A0BE7}"/>
              </a:ext>
            </a:extLst>
          </p:cNvPr>
          <p:cNvSpPr txBox="1"/>
          <p:nvPr/>
        </p:nvSpPr>
        <p:spPr>
          <a:xfrm>
            <a:off x="7247333" y="4396912"/>
            <a:ext cx="1936299" cy="830997"/>
          </a:xfrm>
          <a:prstGeom prst="rect">
            <a:avLst/>
          </a:prstGeom>
          <a:noFill/>
        </p:spPr>
        <p:txBody>
          <a:bodyPr wrap="none" rtlCol="0">
            <a:spAutoFit/>
          </a:bodyPr>
          <a:lstStyle/>
          <a:p>
            <a:pPr algn="ctr"/>
            <a:r>
              <a:rPr kumimoji="1" lang="en-US" altLang="zh-CN" sz="2400" dirty="0">
                <a:solidFill>
                  <a:schemeClr val="bg1"/>
                </a:solidFill>
              </a:rPr>
              <a:t>Silver Metallic</a:t>
            </a:r>
          </a:p>
          <a:p>
            <a:pPr algn="ctr"/>
            <a:r>
              <a:rPr kumimoji="1" lang="en-US" altLang="zh-CN" sz="2400" dirty="0">
                <a:solidFill>
                  <a:schemeClr val="bg1"/>
                </a:solidFill>
              </a:rPr>
              <a:t>Powder</a:t>
            </a:r>
            <a:endParaRPr kumimoji="1" lang="zh-CN" altLang="en-US" sz="2400" dirty="0">
              <a:solidFill>
                <a:schemeClr val="bg1"/>
              </a:solidFill>
            </a:endParaRPr>
          </a:p>
        </p:txBody>
      </p:sp>
    </p:spTree>
    <p:custDataLst>
      <p:tags r:id="rId1"/>
    </p:custDataLst>
    <p:extLst>
      <p:ext uri="{BB962C8B-B14F-4D97-AF65-F5344CB8AC3E}">
        <p14:creationId xmlns:p14="http://schemas.microsoft.com/office/powerpoint/2010/main" val="3271356245"/>
      </p:ext>
    </p:extLst>
  </p:cSld>
  <p:clrMapOvr>
    <a:masterClrMapping/>
  </p:clrMapOvr>
  <mc:AlternateContent xmlns:mc="http://schemas.openxmlformats.org/markup-compatibility/2006" xmlns:p14="http://schemas.microsoft.com/office/powerpoint/2010/main">
    <mc:Choice Requires="p14">
      <p:transition spd="slow" p14:dur="2000" advTm="40726"/>
    </mc:Choice>
    <mc:Fallback xmlns="">
      <p:transition spd="slow" advTm="40726"/>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36" grpId="0" animBg="1"/>
      <p:bldP spid="37" grpId="0" animBg="1"/>
      <p:bldP spid="38" grpId="0" animBg="1"/>
      <p:bldP spid="20" grpId="0"/>
      <p:bldP spid="21" grpId="0"/>
      <p:bldP spid="22" grpId="0"/>
      <p:bldP spid="4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xmlns="" id="{D4AC1174-D943-8746-A9B3-55E0F736DB48}"/>
              </a:ext>
            </a:extLst>
          </p:cNvPr>
          <p:cNvPicPr>
            <a:picLocks noChangeAspect="1"/>
          </p:cNvPicPr>
          <p:nvPr/>
        </p:nvPicPr>
        <p:blipFill>
          <a:blip r:embed="rId3"/>
          <a:stretch>
            <a:fillRect/>
          </a:stretch>
        </p:blipFill>
        <p:spPr>
          <a:xfrm>
            <a:off x="2425668" y="835718"/>
            <a:ext cx="4349815" cy="3866502"/>
          </a:xfrm>
          <a:prstGeom prst="rect">
            <a:avLst/>
          </a:prstGeom>
        </p:spPr>
      </p:pic>
      <p:sp>
        <p:nvSpPr>
          <p:cNvPr id="5" name="文本框 4">
            <a:extLst>
              <a:ext uri="{FF2B5EF4-FFF2-40B4-BE49-F238E27FC236}">
                <a16:creationId xmlns:a16="http://schemas.microsoft.com/office/drawing/2014/main" xmlns="" id="{7C36D68D-C509-E04E-B40D-160CE1F6502E}"/>
              </a:ext>
            </a:extLst>
          </p:cNvPr>
          <p:cNvSpPr txBox="1"/>
          <p:nvPr/>
        </p:nvSpPr>
        <p:spPr>
          <a:xfrm>
            <a:off x="2779916" y="4657616"/>
            <a:ext cx="3641318" cy="461665"/>
          </a:xfrm>
          <a:prstGeom prst="rect">
            <a:avLst/>
          </a:prstGeom>
          <a:noFill/>
        </p:spPr>
        <p:txBody>
          <a:bodyPr wrap="none" rtlCol="0">
            <a:spAutoFit/>
          </a:bodyPr>
          <a:lstStyle/>
          <a:p>
            <a:r>
              <a:rPr kumimoji="1" lang="en-US" altLang="zh-CN" sz="2400" dirty="0"/>
              <a:t>20</a:t>
            </a:r>
            <a:r>
              <a:rPr kumimoji="1" lang="zh-CN" altLang="en-US" sz="2400" dirty="0"/>
              <a:t> </a:t>
            </a:r>
            <a:r>
              <a:rPr kumimoji="1" lang="en-US" altLang="zh-CN" sz="2400" dirty="0"/>
              <a:t>Different</a:t>
            </a:r>
            <a:r>
              <a:rPr kumimoji="1" lang="zh-CN" altLang="en-US" sz="2400" dirty="0"/>
              <a:t> </a:t>
            </a:r>
            <a:r>
              <a:rPr kumimoji="1" lang="en-US" altLang="zh-CN" sz="2400" dirty="0"/>
              <a:t>White</a:t>
            </a:r>
            <a:r>
              <a:rPr kumimoji="1" lang="zh-CN" altLang="en-US" sz="2400" dirty="0"/>
              <a:t> </a:t>
            </a:r>
            <a:r>
              <a:rPr kumimoji="1" lang="en-US" altLang="zh-CN" sz="2400" dirty="0"/>
              <a:t>Powders</a:t>
            </a:r>
            <a:endParaRPr kumimoji="1" lang="zh-CN" altLang="en-US" sz="2400" dirty="0"/>
          </a:p>
        </p:txBody>
      </p:sp>
      <p:sp>
        <p:nvSpPr>
          <p:cNvPr id="6" name="文本框 5">
            <a:extLst>
              <a:ext uri="{FF2B5EF4-FFF2-40B4-BE49-F238E27FC236}">
                <a16:creationId xmlns:a16="http://schemas.microsoft.com/office/drawing/2014/main" xmlns="" id="{C201CFD5-EE42-DA4A-BA19-002C9D5C3ABF}"/>
              </a:ext>
            </a:extLst>
          </p:cNvPr>
          <p:cNvSpPr txBox="1"/>
          <p:nvPr/>
        </p:nvSpPr>
        <p:spPr>
          <a:xfrm>
            <a:off x="-569563" y="2324746"/>
            <a:ext cx="184731" cy="248209"/>
          </a:xfrm>
          <a:prstGeom prst="rect">
            <a:avLst/>
          </a:prstGeom>
          <a:noFill/>
        </p:spPr>
        <p:txBody>
          <a:bodyPr wrap="none" rtlCol="0">
            <a:spAutoFit/>
          </a:bodyPr>
          <a:lstStyle/>
          <a:p>
            <a:endParaRPr kumimoji="1" lang="zh-CN" altLang="en-US" sz="1013"/>
          </a:p>
        </p:txBody>
      </p:sp>
      <p:sp>
        <p:nvSpPr>
          <p:cNvPr id="8" name="标题 1">
            <a:extLst>
              <a:ext uri="{FF2B5EF4-FFF2-40B4-BE49-F238E27FC236}">
                <a16:creationId xmlns:a16="http://schemas.microsoft.com/office/drawing/2014/main" xmlns="" id="{497B1EDE-163D-E044-B3ED-749BF2B98A22}"/>
              </a:ext>
            </a:extLst>
          </p:cNvPr>
          <p:cNvSpPr txBox="1">
            <a:spLocks/>
          </p:cNvSpPr>
          <p:nvPr/>
        </p:nvSpPr>
        <p:spPr>
          <a:xfrm>
            <a:off x="182880" y="45720"/>
            <a:ext cx="7886700" cy="994172"/>
          </a:xfrm>
          <a:prstGeom prst="rect">
            <a:avLst/>
          </a:prstGeom>
        </p:spPr>
        <p:txBody>
          <a:bodyPr vert="horz" lIns="91440" tIns="45720" rIns="91440" bIns="45720" rtlCol="0" anchor="ctr">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kumimoji="1" lang="en-US" altLang="zh-CN" sz="3000" dirty="0"/>
              <a:t>Challenge #1 – Lack Useful Information </a:t>
            </a:r>
            <a:endParaRPr kumimoji="1" lang="zh-CN" altLang="en-US" sz="3000" dirty="0"/>
          </a:p>
        </p:txBody>
      </p:sp>
    </p:spTree>
    <p:extLst>
      <p:ext uri="{BB962C8B-B14F-4D97-AF65-F5344CB8AC3E}">
        <p14:creationId xmlns:p14="http://schemas.microsoft.com/office/powerpoint/2010/main" val="1986174202"/>
      </p:ext>
    </p:extLst>
  </p:cSld>
  <p:clrMapOvr>
    <a:masterClrMapping/>
  </p:clrMapOvr>
  <mc:AlternateContent xmlns:mc="http://schemas.openxmlformats.org/markup-compatibility/2006" xmlns:p14="http://schemas.microsoft.com/office/powerpoint/2010/main">
    <mc:Choice Requires="p14">
      <p:transition spd="slow" p14:dur="2000" advTm="8124"/>
    </mc:Choice>
    <mc:Fallback xmlns="">
      <p:transition spd="slow" advTm="8124"/>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pic>
        <p:nvPicPr>
          <p:cNvPr id="13" name="图片 12">
            <a:extLst>
              <a:ext uri="{FF2B5EF4-FFF2-40B4-BE49-F238E27FC236}">
                <a16:creationId xmlns:a16="http://schemas.microsoft.com/office/drawing/2014/main" xmlns="" id="{284CCCD9-C477-AB4F-9E7F-0F9B4DC72F08}"/>
              </a:ext>
            </a:extLst>
          </p:cNvPr>
          <p:cNvPicPr>
            <a:picLocks noChangeAspect="1"/>
          </p:cNvPicPr>
          <p:nvPr/>
        </p:nvPicPr>
        <p:blipFill>
          <a:blip r:embed="rId3"/>
          <a:stretch>
            <a:fillRect/>
          </a:stretch>
        </p:blipFill>
        <p:spPr>
          <a:xfrm>
            <a:off x="2946257" y="877771"/>
            <a:ext cx="3246120" cy="2885440"/>
          </a:xfrm>
          <a:prstGeom prst="rect">
            <a:avLst/>
          </a:prstGeom>
        </p:spPr>
      </p:pic>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extLst>
              <p:ext uri="{D42A27DB-BD31-4B8C-83A1-F6EECF244321}">
                <p14:modId xmlns:p14="http://schemas.microsoft.com/office/powerpoint/2010/main" val="64650240"/>
              </p:ext>
            </p:extLst>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sp>
        <p:nvSpPr>
          <p:cNvPr id="15" name="矩形 14">
            <a:extLst>
              <a:ext uri="{FF2B5EF4-FFF2-40B4-BE49-F238E27FC236}">
                <a16:creationId xmlns:a16="http://schemas.microsoft.com/office/drawing/2014/main" xmlns="" id="{E66ED599-75B7-914B-9D4B-87151D564AD5}"/>
              </a:ext>
            </a:extLst>
          </p:cNvPr>
          <p:cNvSpPr/>
          <p:nvPr/>
        </p:nvSpPr>
        <p:spPr>
          <a:xfrm>
            <a:off x="687339" y="3906319"/>
            <a:ext cx="1792779"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spTree>
    <p:extLst>
      <p:ext uri="{BB962C8B-B14F-4D97-AF65-F5344CB8AC3E}">
        <p14:creationId xmlns:p14="http://schemas.microsoft.com/office/powerpoint/2010/main" val="3093133856"/>
      </p:ext>
    </p:extLst>
  </p:cSld>
  <p:clrMapOvr>
    <a:masterClrMapping/>
  </p:clrMapOvr>
  <mc:AlternateContent xmlns:mc="http://schemas.openxmlformats.org/markup-compatibility/2006" xmlns:p14="http://schemas.microsoft.com/office/powerpoint/2010/main">
    <mc:Choice Requires="p14">
      <p:transition spd="slow" p14:dur="2000" advTm="5915"/>
    </mc:Choice>
    <mc:Fallback xmlns="">
      <p:transition spd="slow" advTm="5915"/>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sp>
        <p:nvSpPr>
          <p:cNvPr id="15" name="矩形 14">
            <a:extLst>
              <a:ext uri="{FF2B5EF4-FFF2-40B4-BE49-F238E27FC236}">
                <a16:creationId xmlns:a16="http://schemas.microsoft.com/office/drawing/2014/main" xmlns="" id="{E66ED599-75B7-914B-9D4B-87151D564AD5}"/>
              </a:ext>
            </a:extLst>
          </p:cNvPr>
          <p:cNvSpPr/>
          <p:nvPr/>
        </p:nvSpPr>
        <p:spPr>
          <a:xfrm>
            <a:off x="2464624" y="3897197"/>
            <a:ext cx="1792779"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pic>
        <p:nvPicPr>
          <p:cNvPr id="6" name="图片 5">
            <a:extLst>
              <a:ext uri="{FF2B5EF4-FFF2-40B4-BE49-F238E27FC236}">
                <a16:creationId xmlns:a16="http://schemas.microsoft.com/office/drawing/2014/main" xmlns="" id="{ECBE4E76-DACF-D74D-AB5E-B51E82D4FDC7}"/>
              </a:ext>
            </a:extLst>
          </p:cNvPr>
          <p:cNvPicPr>
            <a:picLocks noChangeAspect="1"/>
          </p:cNvPicPr>
          <p:nvPr/>
        </p:nvPicPr>
        <p:blipFill>
          <a:blip r:embed="rId3"/>
          <a:stretch>
            <a:fillRect/>
          </a:stretch>
        </p:blipFill>
        <p:spPr>
          <a:xfrm>
            <a:off x="2944368" y="877824"/>
            <a:ext cx="3246120" cy="2885440"/>
          </a:xfrm>
          <a:prstGeom prst="rect">
            <a:avLst/>
          </a:prstGeom>
        </p:spPr>
      </p:pic>
    </p:spTree>
    <p:extLst>
      <p:ext uri="{BB962C8B-B14F-4D97-AF65-F5344CB8AC3E}">
        <p14:creationId xmlns:p14="http://schemas.microsoft.com/office/powerpoint/2010/main" val="4266764972"/>
      </p:ext>
    </p:extLst>
  </p:cSld>
  <p:clrMapOvr>
    <a:masterClrMapping/>
  </p:clrMapOvr>
  <mc:AlternateContent xmlns:mc="http://schemas.openxmlformats.org/markup-compatibility/2006" xmlns:p14="http://schemas.microsoft.com/office/powerpoint/2010/main">
    <mc:Choice Requires="p14">
      <p:transition spd="slow" p14:dur="2000" advTm="1516"/>
    </mc:Choice>
    <mc:Fallback xmlns="">
      <p:transition spd="slow" advTm="1516"/>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sp>
        <p:nvSpPr>
          <p:cNvPr id="15" name="矩形 14">
            <a:extLst>
              <a:ext uri="{FF2B5EF4-FFF2-40B4-BE49-F238E27FC236}">
                <a16:creationId xmlns:a16="http://schemas.microsoft.com/office/drawing/2014/main" xmlns="" id="{E66ED599-75B7-914B-9D4B-87151D564AD5}"/>
              </a:ext>
            </a:extLst>
          </p:cNvPr>
          <p:cNvSpPr/>
          <p:nvPr/>
        </p:nvSpPr>
        <p:spPr>
          <a:xfrm>
            <a:off x="4293424" y="3906319"/>
            <a:ext cx="999794"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pic>
        <p:nvPicPr>
          <p:cNvPr id="7" name="图片 6">
            <a:extLst>
              <a:ext uri="{FF2B5EF4-FFF2-40B4-BE49-F238E27FC236}">
                <a16:creationId xmlns:a16="http://schemas.microsoft.com/office/drawing/2014/main" xmlns="" id="{039A1508-A333-7A44-9186-F4086248E6D8}"/>
              </a:ext>
            </a:extLst>
          </p:cNvPr>
          <p:cNvPicPr>
            <a:picLocks noChangeAspect="1"/>
          </p:cNvPicPr>
          <p:nvPr/>
        </p:nvPicPr>
        <p:blipFill>
          <a:blip r:embed="rId3"/>
          <a:stretch>
            <a:fillRect/>
          </a:stretch>
        </p:blipFill>
        <p:spPr>
          <a:xfrm>
            <a:off x="2944368" y="877824"/>
            <a:ext cx="3246120" cy="2885440"/>
          </a:xfrm>
          <a:prstGeom prst="rect">
            <a:avLst/>
          </a:prstGeom>
        </p:spPr>
      </p:pic>
    </p:spTree>
    <p:extLst>
      <p:ext uri="{BB962C8B-B14F-4D97-AF65-F5344CB8AC3E}">
        <p14:creationId xmlns:p14="http://schemas.microsoft.com/office/powerpoint/2010/main" val="3546677301"/>
      </p:ext>
    </p:extLst>
  </p:cSld>
  <p:clrMapOvr>
    <a:masterClrMapping/>
  </p:clrMapOvr>
  <mc:AlternateContent xmlns:mc="http://schemas.openxmlformats.org/markup-compatibility/2006" xmlns:p14="http://schemas.microsoft.com/office/powerpoint/2010/main">
    <mc:Choice Requires="p14">
      <p:transition spd="slow" p14:dur="2000" advTm="802"/>
    </mc:Choice>
    <mc:Fallback xmlns="">
      <p:transition spd="slow" advTm="802"/>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pic>
        <p:nvPicPr>
          <p:cNvPr id="8" name="图片 7">
            <a:extLst>
              <a:ext uri="{FF2B5EF4-FFF2-40B4-BE49-F238E27FC236}">
                <a16:creationId xmlns:a16="http://schemas.microsoft.com/office/drawing/2014/main" xmlns="" id="{B37C4339-033A-B945-AD68-51EDD7FE1161}"/>
              </a:ext>
            </a:extLst>
          </p:cNvPr>
          <p:cNvPicPr>
            <a:picLocks noChangeAspect="1"/>
          </p:cNvPicPr>
          <p:nvPr/>
        </p:nvPicPr>
        <p:blipFill>
          <a:blip r:embed="rId3"/>
          <a:stretch>
            <a:fillRect/>
          </a:stretch>
        </p:blipFill>
        <p:spPr>
          <a:xfrm>
            <a:off x="2944368" y="877824"/>
            <a:ext cx="3246120" cy="2885440"/>
          </a:xfrm>
          <a:prstGeom prst="rect">
            <a:avLst/>
          </a:prstGeom>
        </p:spPr>
      </p:pic>
      <p:sp>
        <p:nvSpPr>
          <p:cNvPr id="9" name="矩形 8">
            <a:extLst>
              <a:ext uri="{FF2B5EF4-FFF2-40B4-BE49-F238E27FC236}">
                <a16:creationId xmlns:a16="http://schemas.microsoft.com/office/drawing/2014/main" xmlns="" id="{41FC4022-C02F-AE4D-85D3-4A3496224DDD}"/>
              </a:ext>
            </a:extLst>
          </p:cNvPr>
          <p:cNvSpPr/>
          <p:nvPr/>
        </p:nvSpPr>
        <p:spPr>
          <a:xfrm>
            <a:off x="5267969" y="3897197"/>
            <a:ext cx="999794"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spTree>
    <p:extLst>
      <p:ext uri="{BB962C8B-B14F-4D97-AF65-F5344CB8AC3E}">
        <p14:creationId xmlns:p14="http://schemas.microsoft.com/office/powerpoint/2010/main" val="2876399723"/>
      </p:ext>
    </p:extLst>
  </p:cSld>
  <p:clrMapOvr>
    <a:masterClrMapping/>
  </p:clrMapOvr>
  <mc:AlternateContent xmlns:mc="http://schemas.openxmlformats.org/markup-compatibility/2006" xmlns:p14="http://schemas.microsoft.com/office/powerpoint/2010/main">
    <mc:Choice Requires="p14">
      <p:transition spd="slow" p14:dur="2000" advTm="1391"/>
    </mc:Choice>
    <mc:Fallback xmlns="">
      <p:transition spd="slow" advTm="1391"/>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A10622E-AB5E-E54B-BFE8-DBE5A0B1878A}"/>
              </a:ext>
            </a:extLst>
          </p:cNvPr>
          <p:cNvSpPr>
            <a:spLocks noGrp="1"/>
          </p:cNvSpPr>
          <p:nvPr>
            <p:ph type="title"/>
          </p:nvPr>
        </p:nvSpPr>
        <p:spPr>
          <a:xfrm>
            <a:off x="182880" y="45720"/>
            <a:ext cx="8687988" cy="994172"/>
          </a:xfrm>
        </p:spPr>
        <p:txBody>
          <a:bodyPr>
            <a:normAutofit/>
          </a:bodyPr>
          <a:lstStyle/>
          <a:p>
            <a:r>
              <a:rPr kumimoji="1" lang="en-US" altLang="zh-CN" sz="3000" dirty="0"/>
              <a:t>RGBN-SWIR Multispectral Imaging</a:t>
            </a:r>
            <a:endParaRPr kumimoji="1" lang="zh-CN" altLang="en-US" sz="3000" dirty="0"/>
          </a:p>
        </p:txBody>
      </p:sp>
      <p:graphicFrame>
        <p:nvGraphicFramePr>
          <p:cNvPr id="14" name="表格 13">
            <a:extLst>
              <a:ext uri="{FF2B5EF4-FFF2-40B4-BE49-F238E27FC236}">
                <a16:creationId xmlns:a16="http://schemas.microsoft.com/office/drawing/2014/main" xmlns="" id="{C68572D2-9075-4847-B402-9C76B64BB677}"/>
              </a:ext>
            </a:extLst>
          </p:cNvPr>
          <p:cNvGraphicFramePr>
            <a:graphicFrameLocks noGrp="1"/>
          </p:cNvGraphicFramePr>
          <p:nvPr/>
        </p:nvGraphicFramePr>
        <p:xfrm>
          <a:off x="687339" y="3897197"/>
          <a:ext cx="7769322" cy="910364"/>
        </p:xfrm>
        <a:graphic>
          <a:graphicData uri="http://schemas.openxmlformats.org/drawingml/2006/table">
            <a:tbl>
              <a:tblPr firstRow="1" bandRow="1">
                <a:tableStyleId>{5C22544A-7EE6-4342-B048-85BDC9FD1C3A}</a:tableStyleId>
              </a:tblPr>
              <a:tblGrid>
                <a:gridCol w="1792920">
                  <a:extLst>
                    <a:ext uri="{9D8B030D-6E8A-4147-A177-3AD203B41FA5}">
                      <a16:colId xmlns:a16="http://schemas.microsoft.com/office/drawing/2014/main" xmlns="" val="1936231318"/>
                    </a:ext>
                  </a:extLst>
                </a:gridCol>
                <a:gridCol w="1792920">
                  <a:extLst>
                    <a:ext uri="{9D8B030D-6E8A-4147-A177-3AD203B41FA5}">
                      <a16:colId xmlns:a16="http://schemas.microsoft.com/office/drawing/2014/main" xmlns="" val="1570930887"/>
                    </a:ext>
                  </a:extLst>
                </a:gridCol>
                <a:gridCol w="4183482">
                  <a:extLst>
                    <a:ext uri="{9D8B030D-6E8A-4147-A177-3AD203B41FA5}">
                      <a16:colId xmlns:a16="http://schemas.microsoft.com/office/drawing/2014/main" xmlns="" val="608017286"/>
                    </a:ext>
                  </a:extLst>
                </a:gridCol>
              </a:tblGrid>
              <a:tr h="900276">
                <a:tc>
                  <a:txBody>
                    <a:bodyPr/>
                    <a:lstStyle/>
                    <a:p>
                      <a:pPr algn="ctr"/>
                      <a:r>
                        <a:rPr lang="en-US" altLang="zh-CN" sz="1800" dirty="0"/>
                        <a:t>Visible Light</a:t>
                      </a:r>
                    </a:p>
                    <a:p>
                      <a:pPr algn="ctr"/>
                      <a:r>
                        <a:rPr lang="en-US" altLang="zh-CN" sz="1800" dirty="0"/>
                        <a:t>(RGB)</a:t>
                      </a:r>
                    </a:p>
                    <a:p>
                      <a:pPr algn="ctr"/>
                      <a:r>
                        <a:rPr lang="en-US" altLang="zh-CN" sz="1800" dirty="0"/>
                        <a:t>400-700nm</a:t>
                      </a:r>
                      <a:endParaRPr lang="zh-CN" altLang="en-US" sz="1800" dirty="0"/>
                    </a:p>
                  </a:txBody>
                  <a:tcPr marL="87405" marR="87405" marT="43702" marB="43702"/>
                </a:tc>
                <a:tc>
                  <a:txBody>
                    <a:bodyPr/>
                    <a:lstStyle/>
                    <a:p>
                      <a:pPr algn="ctr"/>
                      <a:r>
                        <a:rPr lang="en-US" altLang="zh-CN" sz="1800" dirty="0"/>
                        <a:t>Near Infrared</a:t>
                      </a:r>
                    </a:p>
                    <a:p>
                      <a:pPr algn="ctr"/>
                      <a:r>
                        <a:rPr lang="en-US" altLang="zh-CN" sz="1800" dirty="0"/>
                        <a:t>(NIR)</a:t>
                      </a:r>
                    </a:p>
                    <a:p>
                      <a:pPr algn="ctr"/>
                      <a:r>
                        <a:rPr lang="en-US" altLang="zh-CN" sz="1800" dirty="0"/>
                        <a:t>700-1000nm</a:t>
                      </a:r>
                      <a:endParaRPr lang="zh-CN" altLang="en-US" sz="1800" dirty="0"/>
                    </a:p>
                  </a:txBody>
                  <a:tcPr marL="87405" marR="87405" marT="43702" marB="43702"/>
                </a:tc>
                <a:tc>
                  <a:txBody>
                    <a:bodyPr/>
                    <a:lstStyle/>
                    <a:p>
                      <a:pPr algn="ctr"/>
                      <a:r>
                        <a:rPr lang="en-US" altLang="zh-CN" sz="1800" dirty="0"/>
                        <a:t>Short-wave Infrared</a:t>
                      </a:r>
                    </a:p>
                    <a:p>
                      <a:pPr algn="ctr"/>
                      <a:r>
                        <a:rPr lang="en-US" altLang="zh-CN" sz="1800" dirty="0"/>
                        <a:t>(SWIR)</a:t>
                      </a:r>
                    </a:p>
                    <a:p>
                      <a:pPr algn="ctr"/>
                      <a:r>
                        <a:rPr lang="en-US" altLang="zh-CN" sz="1800" dirty="0"/>
                        <a:t>1000-1700nm</a:t>
                      </a:r>
                      <a:endParaRPr lang="zh-CN" altLang="en-US" sz="1800" dirty="0"/>
                    </a:p>
                  </a:txBody>
                  <a:tcPr marL="87405" marR="87405" marT="43702" marB="43702"/>
                </a:tc>
                <a:extLst>
                  <a:ext uri="{0D108BD9-81ED-4DB2-BD59-A6C34878D82A}">
                    <a16:rowId xmlns:a16="http://schemas.microsoft.com/office/drawing/2014/main" xmlns="" val="2158359350"/>
                  </a:ext>
                </a:extLst>
              </a:tr>
            </a:tbl>
          </a:graphicData>
        </a:graphic>
      </p:graphicFrame>
      <p:pic>
        <p:nvPicPr>
          <p:cNvPr id="7" name="图片 6">
            <a:extLst>
              <a:ext uri="{FF2B5EF4-FFF2-40B4-BE49-F238E27FC236}">
                <a16:creationId xmlns:a16="http://schemas.microsoft.com/office/drawing/2014/main" xmlns="" id="{EDDAC2FD-AF27-FC4B-82C5-B245D65E1190}"/>
              </a:ext>
            </a:extLst>
          </p:cNvPr>
          <p:cNvPicPr>
            <a:picLocks noChangeAspect="1"/>
          </p:cNvPicPr>
          <p:nvPr/>
        </p:nvPicPr>
        <p:blipFill>
          <a:blip r:embed="rId3"/>
          <a:stretch>
            <a:fillRect/>
          </a:stretch>
        </p:blipFill>
        <p:spPr>
          <a:xfrm>
            <a:off x="2944368" y="877824"/>
            <a:ext cx="3246120" cy="2885440"/>
          </a:xfrm>
          <a:prstGeom prst="rect">
            <a:avLst/>
          </a:prstGeom>
        </p:spPr>
      </p:pic>
      <p:sp>
        <p:nvSpPr>
          <p:cNvPr id="8" name="矩形 7">
            <a:extLst>
              <a:ext uri="{FF2B5EF4-FFF2-40B4-BE49-F238E27FC236}">
                <a16:creationId xmlns:a16="http://schemas.microsoft.com/office/drawing/2014/main" xmlns="" id="{2DC0F22D-86DC-F84A-93B6-63BB40E5663D}"/>
              </a:ext>
            </a:extLst>
          </p:cNvPr>
          <p:cNvSpPr/>
          <p:nvPr/>
        </p:nvSpPr>
        <p:spPr>
          <a:xfrm>
            <a:off x="6336915" y="3897197"/>
            <a:ext cx="999794" cy="892119"/>
          </a:xfrm>
          <a:prstGeom prst="rect">
            <a:avLst/>
          </a:prstGeom>
          <a:noFill/>
          <a:ln w="76200">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kumimoji="1" lang="zh-CN" altLang="en-US" sz="3200"/>
          </a:p>
        </p:txBody>
      </p:sp>
    </p:spTree>
    <p:extLst>
      <p:ext uri="{BB962C8B-B14F-4D97-AF65-F5344CB8AC3E}">
        <p14:creationId xmlns:p14="http://schemas.microsoft.com/office/powerpoint/2010/main" val="3892745700"/>
      </p:ext>
    </p:extLst>
  </p:cSld>
  <p:clrMapOvr>
    <a:masterClrMapping/>
  </p:clrMapOvr>
  <mc:AlternateContent xmlns:mc="http://schemas.openxmlformats.org/markup-compatibility/2006" xmlns:p14="http://schemas.microsoft.com/office/powerpoint/2010/main">
    <mc:Choice Requires="p14">
      <p:transition spd="slow" p14:dur="2000" advTm="1529"/>
    </mc:Choice>
    <mc:Fallback xmlns="">
      <p:transition spd="slow" advTm="1529"/>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TIMING" val="|12.7|4.1|9.3|7.1|1.5|1.7"/>
</p:tagLst>
</file>

<file path=ppt/tags/tag2.xml><?xml version="1.0" encoding="utf-8"?>
<p:tagLst xmlns:a="http://schemas.openxmlformats.org/drawingml/2006/main" xmlns:r="http://schemas.openxmlformats.org/officeDocument/2006/relationships" xmlns:p="http://schemas.openxmlformats.org/presentationml/2006/main">
  <p:tag name="TIMING" val="|1.6|1.5|1.1|1.1|1|1|1.1"/>
</p:tagLst>
</file>

<file path=ppt/tags/tag3.xml><?xml version="1.0" encoding="utf-8"?>
<p:tagLst xmlns:a="http://schemas.openxmlformats.org/drawingml/2006/main" xmlns:r="http://schemas.openxmlformats.org/officeDocument/2006/relationships" xmlns:p="http://schemas.openxmlformats.org/presentationml/2006/main">
  <p:tag name="TIMING" val="|7.8"/>
</p:tagLst>
</file>

<file path=ppt/tags/tag4.xml><?xml version="1.0" encoding="utf-8"?>
<p:tagLst xmlns:a="http://schemas.openxmlformats.org/drawingml/2006/main" xmlns:r="http://schemas.openxmlformats.org/officeDocument/2006/relationships" xmlns:p="http://schemas.openxmlformats.org/presentationml/2006/main">
  <p:tag name="TIMING" val="|9.2"/>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890</TotalTime>
  <Words>1322</Words>
  <Application>Microsoft Macintosh PowerPoint</Application>
  <PresentationFormat>On-screen Show (16:9)</PresentationFormat>
  <Paragraphs>291</Paragraphs>
  <Slides>26</Slides>
  <Notes>26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26</vt:i4>
      </vt:variant>
    </vt:vector>
  </HeadingPairs>
  <TitlesOfParts>
    <vt:vector size="33" baseType="lpstr">
      <vt:lpstr>Calibri</vt:lpstr>
      <vt:lpstr>Calibri Light</vt:lpstr>
      <vt:lpstr>Cambria Math</vt:lpstr>
      <vt:lpstr>等线</vt:lpstr>
      <vt:lpstr>等线 Light</vt:lpstr>
      <vt:lpstr>Arial</vt:lpstr>
      <vt:lpstr>Office 主题​​</vt:lpstr>
      <vt:lpstr>Multispectral Imaging for Fine-Grained Recognition of Powders on Complex Backgrounds</vt:lpstr>
      <vt:lpstr>Motivation</vt:lpstr>
      <vt:lpstr>PowerPoint Presentation</vt:lpstr>
      <vt:lpstr>PowerPoint Presentation</vt:lpstr>
      <vt:lpstr>RGBN-SWIR Multispectral Imaging</vt:lpstr>
      <vt:lpstr>RGBN-SWIR Multispectral Imaging</vt:lpstr>
      <vt:lpstr>RGBN-SWIR Multispectral Imaging</vt:lpstr>
      <vt:lpstr>RGBN-SWIR Multispectral Imaging</vt:lpstr>
      <vt:lpstr>RGBN-SWIR Multispectral Imaging</vt:lpstr>
      <vt:lpstr>RGBN-SWIR Multispectral Imaging</vt:lpstr>
      <vt:lpstr>RGBN-SWIR Multispectral Imaging</vt:lpstr>
      <vt:lpstr>RGBN-SWIR Multispectral Imaging</vt:lpstr>
      <vt:lpstr>PowerPoint Presentation</vt:lpstr>
      <vt:lpstr>PowerPoint Presentation</vt:lpstr>
      <vt:lpstr>PowerPoint Presentation</vt:lpstr>
      <vt:lpstr>Approach – Pipeline</vt:lpstr>
      <vt:lpstr>Approach – Render Thin Powder on Background Image</vt:lpstr>
      <vt:lpstr>RGBN-SWIR Powder Recognition Database – Patches</vt:lpstr>
      <vt:lpstr>Render Thin Powder on Background Image</vt:lpstr>
      <vt:lpstr>RGBN-SWIR Powder Recognition Database – Scenes</vt:lpstr>
      <vt:lpstr>PowerPoint Presentation</vt:lpstr>
      <vt:lpstr>PowerPoint Presentation</vt:lpstr>
      <vt:lpstr>PowerPoint Presentation</vt:lpstr>
      <vt:lpstr>PowerPoint Presentation</vt:lpstr>
      <vt:lpstr>PowerPoint Presentation</vt:lpstr>
      <vt:lpstr>Thank You!</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用户</dc:creator>
  <cp:lastModifiedBy>Microsoft Office User</cp:lastModifiedBy>
  <cp:revision>232</cp:revision>
  <dcterms:created xsi:type="dcterms:W3CDTF">2019-05-06T19:13:50Z</dcterms:created>
  <dcterms:modified xsi:type="dcterms:W3CDTF">2019-09-30T21:05:47Z</dcterms:modified>
</cp:coreProperties>
</file>